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323" r:id="rId2"/>
    <p:sldId id="339" r:id="rId3"/>
    <p:sldId id="340" r:id="rId4"/>
    <p:sldId id="324" r:id="rId5"/>
    <p:sldId id="325" r:id="rId6"/>
    <p:sldId id="326" r:id="rId7"/>
    <p:sldId id="341" r:id="rId8"/>
    <p:sldId id="342" r:id="rId9"/>
    <p:sldId id="343" r:id="rId10"/>
    <p:sldId id="344" r:id="rId11"/>
    <p:sldId id="345" r:id="rId12"/>
    <p:sldId id="346" r:id="rId13"/>
    <p:sldId id="347" r:id="rId14"/>
    <p:sldId id="350" r:id="rId15"/>
    <p:sldId id="327" r:id="rId16"/>
    <p:sldId id="328" r:id="rId17"/>
    <p:sldId id="329" r:id="rId18"/>
    <p:sldId id="351" r:id="rId19"/>
    <p:sldId id="352" r:id="rId20"/>
    <p:sldId id="353" r:id="rId21"/>
    <p:sldId id="354" r:id="rId22"/>
    <p:sldId id="355" r:id="rId23"/>
    <p:sldId id="356" r:id="rId24"/>
    <p:sldId id="357" r:id="rId25"/>
    <p:sldId id="358" r:id="rId26"/>
    <p:sldId id="359" r:id="rId27"/>
    <p:sldId id="362" r:id="rId28"/>
    <p:sldId id="363" r:id="rId29"/>
    <p:sldId id="385" r:id="rId30"/>
    <p:sldId id="257" r:id="rId31"/>
    <p:sldId id="258" r:id="rId32"/>
    <p:sldId id="270" r:id="rId33"/>
    <p:sldId id="271" r:id="rId34"/>
    <p:sldId id="276" r:id="rId35"/>
    <p:sldId id="348" r:id="rId36"/>
    <p:sldId id="277" r:id="rId37"/>
    <p:sldId id="280" r:id="rId38"/>
    <p:sldId id="274" r:id="rId39"/>
    <p:sldId id="281" r:id="rId40"/>
    <p:sldId id="275" r:id="rId41"/>
    <p:sldId id="349" r:id="rId42"/>
    <p:sldId id="260" r:id="rId43"/>
    <p:sldId id="262" r:id="rId44"/>
    <p:sldId id="286" r:id="rId45"/>
    <p:sldId id="261" r:id="rId46"/>
    <p:sldId id="263" r:id="rId47"/>
    <p:sldId id="264" r:id="rId48"/>
    <p:sldId id="282" r:id="rId49"/>
    <p:sldId id="283" r:id="rId50"/>
    <p:sldId id="284" r:id="rId51"/>
    <p:sldId id="265" r:id="rId52"/>
    <p:sldId id="285" r:id="rId53"/>
    <p:sldId id="360" r:id="rId54"/>
    <p:sldId id="361" r:id="rId55"/>
    <p:sldId id="266" r:id="rId56"/>
    <p:sldId id="287" r:id="rId57"/>
    <p:sldId id="288" r:id="rId58"/>
    <p:sldId id="267" r:id="rId59"/>
    <p:sldId id="268" r:id="rId60"/>
    <p:sldId id="364" r:id="rId61"/>
    <p:sldId id="386" r:id="rId62"/>
    <p:sldId id="291" r:id="rId63"/>
    <p:sldId id="290" r:id="rId64"/>
    <p:sldId id="297" r:id="rId65"/>
    <p:sldId id="298" r:id="rId66"/>
    <p:sldId id="296" r:id="rId67"/>
    <p:sldId id="300" r:id="rId68"/>
    <p:sldId id="301" r:id="rId69"/>
    <p:sldId id="293" r:id="rId70"/>
    <p:sldId id="294" r:id="rId71"/>
    <p:sldId id="295" r:id="rId72"/>
    <p:sldId id="299" r:id="rId73"/>
    <p:sldId id="292" r:id="rId74"/>
    <p:sldId id="387" r:id="rId75"/>
    <p:sldId id="365" r:id="rId76"/>
    <p:sldId id="366" r:id="rId77"/>
    <p:sldId id="367" r:id="rId78"/>
    <p:sldId id="368" r:id="rId79"/>
    <p:sldId id="369" r:id="rId80"/>
    <p:sldId id="370" r:id="rId81"/>
    <p:sldId id="371" r:id="rId82"/>
    <p:sldId id="372" r:id="rId83"/>
    <p:sldId id="373" r:id="rId84"/>
    <p:sldId id="374" r:id="rId85"/>
    <p:sldId id="375" r:id="rId86"/>
    <p:sldId id="377" r:id="rId87"/>
    <p:sldId id="376" r:id="rId88"/>
    <p:sldId id="378" r:id="rId89"/>
    <p:sldId id="379" r:id="rId90"/>
    <p:sldId id="380" r:id="rId91"/>
    <p:sldId id="381" r:id="rId92"/>
    <p:sldId id="382" r:id="rId93"/>
    <p:sldId id="383" r:id="rId94"/>
    <p:sldId id="384" r:id="rId95"/>
    <p:sldId id="322" r:id="rId96"/>
    <p:sldId id="330" r:id="rId97"/>
    <p:sldId id="331" r:id="rId98"/>
    <p:sldId id="332" r:id="rId99"/>
    <p:sldId id="334" r:id="rId100"/>
    <p:sldId id="333" r:id="rId101"/>
    <p:sldId id="335" r:id="rId102"/>
    <p:sldId id="389" r:id="rId103"/>
    <p:sldId id="390" r:id="rId104"/>
    <p:sldId id="311" r:id="rId105"/>
    <p:sldId id="391" r:id="rId106"/>
    <p:sldId id="337" r:id="rId107"/>
    <p:sldId id="338" r:id="rId108"/>
    <p:sldId id="304" r:id="rId109"/>
    <p:sldId id="392" r:id="rId110"/>
    <p:sldId id="393" r:id="rId111"/>
    <p:sldId id="388"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FF33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94660"/>
  </p:normalViewPr>
  <p:slideViewPr>
    <p:cSldViewPr>
      <p:cViewPr>
        <p:scale>
          <a:sx n="66" d="100"/>
          <a:sy n="66" d="100"/>
        </p:scale>
        <p:origin x="-21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5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9FB13-3078-459E-808B-072CCE4F7747}" type="doc">
      <dgm:prSet loTypeId="urn:microsoft.com/office/officeart/2005/8/layout/hProcess9" loCatId="process" qsTypeId="urn:microsoft.com/office/officeart/2005/8/quickstyle/3d3" qsCatId="3D" csTypeId="urn:microsoft.com/office/officeart/2005/8/colors/accent1_2" csCatId="accent1" phldr="1"/>
      <dgm:spPr/>
    </dgm:pt>
    <dgm:pt modelId="{30779E2E-CEE1-4C63-A314-1AE00B88CFBC}">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نظریه</a:t>
          </a:r>
          <a:endParaRPr lang="en-US" dirty="0">
            <a:solidFill>
              <a:srgbClr val="FFFF00"/>
            </a:solidFill>
          </a:endParaRPr>
        </a:p>
      </dgm:t>
    </dgm:pt>
    <dgm:pt modelId="{8274E802-B418-4B11-B8E9-E11D902CE06B}" type="parTrans" cxnId="{60BEE0CE-4F9D-4856-A5F6-A44463C579F0}">
      <dgm:prSet/>
      <dgm:spPr/>
      <dgm:t>
        <a:bodyPr/>
        <a:lstStyle/>
        <a:p>
          <a:endParaRPr lang="en-US"/>
        </a:p>
      </dgm:t>
    </dgm:pt>
    <dgm:pt modelId="{B23F6284-CA81-4BAB-B323-55F73C669403}" type="sibTrans" cxnId="{60BEE0CE-4F9D-4856-A5F6-A44463C579F0}">
      <dgm:prSet/>
      <dgm:spPr/>
      <dgm:t>
        <a:bodyPr/>
        <a:lstStyle/>
        <a:p>
          <a:endParaRPr lang="en-US"/>
        </a:p>
      </dgm:t>
    </dgm:pt>
    <dgm:pt modelId="{6BC893AF-76CD-4E43-83BD-1694A203D27B}">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فرضیات</a:t>
          </a:r>
          <a:endParaRPr lang="en-US" dirty="0">
            <a:solidFill>
              <a:srgbClr val="FFFF00"/>
            </a:solidFill>
          </a:endParaRPr>
        </a:p>
      </dgm:t>
    </dgm:pt>
    <dgm:pt modelId="{65A464C1-5C84-4823-89F8-CCC38CF49F02}" type="parTrans" cxnId="{0DE1EA92-C32E-4EDC-B099-DC9886445847}">
      <dgm:prSet/>
      <dgm:spPr/>
      <dgm:t>
        <a:bodyPr/>
        <a:lstStyle/>
        <a:p>
          <a:endParaRPr lang="en-US"/>
        </a:p>
      </dgm:t>
    </dgm:pt>
    <dgm:pt modelId="{3BA3D3C8-6CF2-4B10-9AE4-8148E993B0BE}" type="sibTrans" cxnId="{0DE1EA92-C32E-4EDC-B099-DC9886445847}">
      <dgm:prSet/>
      <dgm:spPr/>
      <dgm:t>
        <a:bodyPr/>
        <a:lstStyle/>
        <a:p>
          <a:endParaRPr lang="en-US"/>
        </a:p>
      </dgm:t>
    </dgm:pt>
    <dgm:pt modelId="{11A3BD51-4411-41E5-AC11-9DB728369557}">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عملیاتی کردن</a:t>
          </a:r>
          <a:endParaRPr lang="en-US" dirty="0">
            <a:solidFill>
              <a:srgbClr val="FFFF00"/>
            </a:solidFill>
          </a:endParaRPr>
        </a:p>
      </dgm:t>
    </dgm:pt>
    <dgm:pt modelId="{02F1D376-F9F3-4AA4-BD28-B5B84FE62810}" type="parTrans" cxnId="{5619B08D-6159-4F31-BD63-9325463025CC}">
      <dgm:prSet/>
      <dgm:spPr/>
      <dgm:t>
        <a:bodyPr/>
        <a:lstStyle/>
        <a:p>
          <a:endParaRPr lang="en-US"/>
        </a:p>
      </dgm:t>
    </dgm:pt>
    <dgm:pt modelId="{122F6C14-D908-4838-8A1C-1CBC7EEE10B7}" type="sibTrans" cxnId="{5619B08D-6159-4F31-BD63-9325463025CC}">
      <dgm:prSet/>
      <dgm:spPr/>
      <dgm:t>
        <a:bodyPr/>
        <a:lstStyle/>
        <a:p>
          <a:endParaRPr lang="en-US"/>
        </a:p>
      </dgm:t>
    </dgm:pt>
    <dgm:pt modelId="{426BB92E-4AC6-45FA-A95A-043CD0FCF37D}">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نمونه گیری</a:t>
          </a:r>
          <a:endParaRPr lang="en-US" dirty="0">
            <a:solidFill>
              <a:srgbClr val="FFFF00"/>
            </a:solidFill>
          </a:endParaRPr>
        </a:p>
      </dgm:t>
    </dgm:pt>
    <dgm:pt modelId="{1AE5FF54-0AAF-429C-AE2E-E5B889F5DE3E}" type="parTrans" cxnId="{3F408139-D3AE-4AB9-A494-7911D409B348}">
      <dgm:prSet/>
      <dgm:spPr/>
      <dgm:t>
        <a:bodyPr/>
        <a:lstStyle/>
        <a:p>
          <a:endParaRPr lang="en-US"/>
        </a:p>
      </dgm:t>
    </dgm:pt>
    <dgm:pt modelId="{1F739AF8-526F-4AEB-B875-479179E5175B}" type="sibTrans" cxnId="{3F408139-D3AE-4AB9-A494-7911D409B348}">
      <dgm:prSet/>
      <dgm:spPr/>
      <dgm:t>
        <a:bodyPr/>
        <a:lstStyle/>
        <a:p>
          <a:endParaRPr lang="en-US"/>
        </a:p>
      </dgm:t>
    </dgm:pt>
    <dgm:pt modelId="{373523F2-EE9C-4C3B-A5B3-7A7014E0ED45}">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گردآوری</a:t>
          </a:r>
          <a:endParaRPr lang="en-US" dirty="0">
            <a:solidFill>
              <a:srgbClr val="FFFF00"/>
            </a:solidFill>
          </a:endParaRPr>
        </a:p>
      </dgm:t>
    </dgm:pt>
    <dgm:pt modelId="{879C4C2B-AD8F-493E-AA94-1B56C9AD4E09}" type="parTrans" cxnId="{1985C438-3F85-47C9-A937-7704D28475DB}">
      <dgm:prSet/>
      <dgm:spPr/>
      <dgm:t>
        <a:bodyPr/>
        <a:lstStyle/>
        <a:p>
          <a:endParaRPr lang="en-US"/>
        </a:p>
      </dgm:t>
    </dgm:pt>
    <dgm:pt modelId="{4C7ECE07-041D-416E-A70E-8C058FE4D150}" type="sibTrans" cxnId="{1985C438-3F85-47C9-A937-7704D28475DB}">
      <dgm:prSet/>
      <dgm:spPr/>
      <dgm:t>
        <a:bodyPr/>
        <a:lstStyle/>
        <a:p>
          <a:endParaRPr lang="en-US"/>
        </a:p>
      </dgm:t>
    </dgm:pt>
    <dgm:pt modelId="{6700EA97-DFDB-4AE8-9B52-2D494DAAD62F}">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تفسیر</a:t>
          </a:r>
          <a:endParaRPr lang="en-US" dirty="0">
            <a:solidFill>
              <a:srgbClr val="FFFF00"/>
            </a:solidFill>
          </a:endParaRPr>
        </a:p>
      </dgm:t>
    </dgm:pt>
    <dgm:pt modelId="{B34898CE-F97A-4C01-B3F3-07ED68082E70}" type="parTrans" cxnId="{F968B5CF-5E1A-48BD-B906-C96EA93ED8C3}">
      <dgm:prSet/>
      <dgm:spPr/>
      <dgm:t>
        <a:bodyPr/>
        <a:lstStyle/>
        <a:p>
          <a:endParaRPr lang="en-US"/>
        </a:p>
      </dgm:t>
    </dgm:pt>
    <dgm:pt modelId="{178BD14D-B0C8-423F-8A8D-BEDBA7F57D19}" type="sibTrans" cxnId="{F968B5CF-5E1A-48BD-B906-C96EA93ED8C3}">
      <dgm:prSet/>
      <dgm:spPr/>
      <dgm:t>
        <a:bodyPr/>
        <a:lstStyle/>
        <a:p>
          <a:endParaRPr lang="en-US"/>
        </a:p>
      </dgm:t>
    </dgm:pt>
    <dgm:pt modelId="{A553B59C-66D0-41BC-9194-F9707877F3F0}">
      <dgm:prSet phldrT="[Text]"/>
      <dgm:spPr/>
      <dgm:t>
        <a:bodyPr/>
        <a:lstStyle/>
        <a:p>
          <a:r>
            <a:rPr lang="fa-IR" b="1" dirty="0" smtClean="0">
              <a:solidFill>
                <a:srgbClr val="FFFF00"/>
              </a:solidFill>
              <a:effectLst>
                <a:outerShdw blurRad="38100" dist="38100" dir="2700000" algn="tl">
                  <a:srgbClr val="000000">
                    <a:alpha val="43137"/>
                  </a:srgbClr>
                </a:outerShdw>
              </a:effectLst>
              <a:cs typeface="B Nazanin" pitchFamily="2" charset="-78"/>
            </a:rPr>
            <a:t>ارزیابی اعتبار</a:t>
          </a:r>
          <a:endParaRPr lang="en-US" dirty="0">
            <a:solidFill>
              <a:srgbClr val="FFFF00"/>
            </a:solidFill>
          </a:endParaRPr>
        </a:p>
      </dgm:t>
    </dgm:pt>
    <dgm:pt modelId="{067641DA-CE58-46E5-8A92-D4DA748822BF}" type="parTrans" cxnId="{5C8AFC00-CC98-4F2D-90F9-08A8BB0A72C4}">
      <dgm:prSet/>
      <dgm:spPr/>
      <dgm:t>
        <a:bodyPr/>
        <a:lstStyle/>
        <a:p>
          <a:endParaRPr lang="en-US"/>
        </a:p>
      </dgm:t>
    </dgm:pt>
    <dgm:pt modelId="{202190F4-8F08-499E-9656-4AE010833EF1}" type="sibTrans" cxnId="{5C8AFC00-CC98-4F2D-90F9-08A8BB0A72C4}">
      <dgm:prSet/>
      <dgm:spPr/>
      <dgm:t>
        <a:bodyPr/>
        <a:lstStyle/>
        <a:p>
          <a:endParaRPr lang="en-US"/>
        </a:p>
      </dgm:t>
    </dgm:pt>
    <dgm:pt modelId="{E53B5A2A-4E03-4C94-B7F6-346CFF51CF1D}" type="pres">
      <dgm:prSet presAssocID="{B649FB13-3078-459E-808B-072CCE4F7747}" presName="CompostProcess" presStyleCnt="0">
        <dgm:presLayoutVars>
          <dgm:dir/>
          <dgm:resizeHandles val="exact"/>
        </dgm:presLayoutVars>
      </dgm:prSet>
      <dgm:spPr/>
    </dgm:pt>
    <dgm:pt modelId="{7388A571-DDE1-484E-9091-0F36EA78241E}" type="pres">
      <dgm:prSet presAssocID="{B649FB13-3078-459E-808B-072CCE4F7747}" presName="arrow" presStyleLbl="bgShp" presStyleIdx="0" presStyleCnt="1"/>
      <dgm:spPr/>
    </dgm:pt>
    <dgm:pt modelId="{E648E6DF-5B36-4DFC-9D72-271EE990EC77}" type="pres">
      <dgm:prSet presAssocID="{B649FB13-3078-459E-808B-072CCE4F7747}" presName="linearProcess" presStyleCnt="0"/>
      <dgm:spPr/>
    </dgm:pt>
    <dgm:pt modelId="{EEA130FE-12B2-4312-8FDA-8DD5033ED5F8}" type="pres">
      <dgm:prSet presAssocID="{30779E2E-CEE1-4C63-A314-1AE00B88CFBC}" presName="textNode" presStyleLbl="node1" presStyleIdx="0" presStyleCnt="7">
        <dgm:presLayoutVars>
          <dgm:bulletEnabled val="1"/>
        </dgm:presLayoutVars>
      </dgm:prSet>
      <dgm:spPr/>
      <dgm:t>
        <a:bodyPr/>
        <a:lstStyle/>
        <a:p>
          <a:endParaRPr lang="en-US"/>
        </a:p>
      </dgm:t>
    </dgm:pt>
    <dgm:pt modelId="{5882568E-4039-4492-8B4E-D50321551C13}" type="pres">
      <dgm:prSet presAssocID="{B23F6284-CA81-4BAB-B323-55F73C669403}" presName="sibTrans" presStyleCnt="0"/>
      <dgm:spPr/>
    </dgm:pt>
    <dgm:pt modelId="{19ED7B40-2D27-4917-8CEB-203FC8EE17FA}" type="pres">
      <dgm:prSet presAssocID="{6BC893AF-76CD-4E43-83BD-1694A203D27B}" presName="textNode" presStyleLbl="node1" presStyleIdx="1" presStyleCnt="7">
        <dgm:presLayoutVars>
          <dgm:bulletEnabled val="1"/>
        </dgm:presLayoutVars>
      </dgm:prSet>
      <dgm:spPr/>
      <dgm:t>
        <a:bodyPr/>
        <a:lstStyle/>
        <a:p>
          <a:endParaRPr lang="en-US"/>
        </a:p>
      </dgm:t>
    </dgm:pt>
    <dgm:pt modelId="{028B5E6C-9FF1-43BC-BAF1-3F82F1904681}" type="pres">
      <dgm:prSet presAssocID="{3BA3D3C8-6CF2-4B10-9AE4-8148E993B0BE}" presName="sibTrans" presStyleCnt="0"/>
      <dgm:spPr/>
    </dgm:pt>
    <dgm:pt modelId="{F69B336E-1EE7-4CF1-BC05-78A05EA5B2B7}" type="pres">
      <dgm:prSet presAssocID="{11A3BD51-4411-41E5-AC11-9DB728369557}" presName="textNode" presStyleLbl="node1" presStyleIdx="2" presStyleCnt="7">
        <dgm:presLayoutVars>
          <dgm:bulletEnabled val="1"/>
        </dgm:presLayoutVars>
      </dgm:prSet>
      <dgm:spPr/>
      <dgm:t>
        <a:bodyPr/>
        <a:lstStyle/>
        <a:p>
          <a:endParaRPr lang="en-US"/>
        </a:p>
      </dgm:t>
    </dgm:pt>
    <dgm:pt modelId="{2A33C287-C02D-405F-8104-D9DEC4F31B94}" type="pres">
      <dgm:prSet presAssocID="{122F6C14-D908-4838-8A1C-1CBC7EEE10B7}" presName="sibTrans" presStyleCnt="0"/>
      <dgm:spPr/>
    </dgm:pt>
    <dgm:pt modelId="{3DBE2FA4-BEDA-40C9-83DF-25F13E8625CC}" type="pres">
      <dgm:prSet presAssocID="{426BB92E-4AC6-45FA-A95A-043CD0FCF37D}" presName="textNode" presStyleLbl="node1" presStyleIdx="3" presStyleCnt="7">
        <dgm:presLayoutVars>
          <dgm:bulletEnabled val="1"/>
        </dgm:presLayoutVars>
      </dgm:prSet>
      <dgm:spPr/>
      <dgm:t>
        <a:bodyPr/>
        <a:lstStyle/>
        <a:p>
          <a:endParaRPr lang="en-US"/>
        </a:p>
      </dgm:t>
    </dgm:pt>
    <dgm:pt modelId="{6914DD89-76DA-4FF1-AE3F-768683586D81}" type="pres">
      <dgm:prSet presAssocID="{1F739AF8-526F-4AEB-B875-479179E5175B}" presName="sibTrans" presStyleCnt="0"/>
      <dgm:spPr/>
    </dgm:pt>
    <dgm:pt modelId="{17E8AD1D-4647-4160-9FC3-1917352B7B61}" type="pres">
      <dgm:prSet presAssocID="{373523F2-EE9C-4C3B-A5B3-7A7014E0ED45}" presName="textNode" presStyleLbl="node1" presStyleIdx="4" presStyleCnt="7">
        <dgm:presLayoutVars>
          <dgm:bulletEnabled val="1"/>
        </dgm:presLayoutVars>
      </dgm:prSet>
      <dgm:spPr/>
      <dgm:t>
        <a:bodyPr/>
        <a:lstStyle/>
        <a:p>
          <a:endParaRPr lang="en-US"/>
        </a:p>
      </dgm:t>
    </dgm:pt>
    <dgm:pt modelId="{94BF5385-ED49-4758-8D9A-BA692CF0ECC4}" type="pres">
      <dgm:prSet presAssocID="{4C7ECE07-041D-416E-A70E-8C058FE4D150}" presName="sibTrans" presStyleCnt="0"/>
      <dgm:spPr/>
    </dgm:pt>
    <dgm:pt modelId="{4D8ABA09-DCF7-4E43-9825-451D3DA45D30}" type="pres">
      <dgm:prSet presAssocID="{6700EA97-DFDB-4AE8-9B52-2D494DAAD62F}" presName="textNode" presStyleLbl="node1" presStyleIdx="5" presStyleCnt="7">
        <dgm:presLayoutVars>
          <dgm:bulletEnabled val="1"/>
        </dgm:presLayoutVars>
      </dgm:prSet>
      <dgm:spPr/>
      <dgm:t>
        <a:bodyPr/>
        <a:lstStyle/>
        <a:p>
          <a:endParaRPr lang="en-US"/>
        </a:p>
      </dgm:t>
    </dgm:pt>
    <dgm:pt modelId="{50959C07-79BC-45A5-95E3-9EF4F23AEE85}" type="pres">
      <dgm:prSet presAssocID="{178BD14D-B0C8-423F-8A8D-BEDBA7F57D19}" presName="sibTrans" presStyleCnt="0"/>
      <dgm:spPr/>
    </dgm:pt>
    <dgm:pt modelId="{A142F21C-1CCD-4726-ADF3-30CC1D7DD232}" type="pres">
      <dgm:prSet presAssocID="{A553B59C-66D0-41BC-9194-F9707877F3F0}" presName="textNode" presStyleLbl="node1" presStyleIdx="6" presStyleCnt="7">
        <dgm:presLayoutVars>
          <dgm:bulletEnabled val="1"/>
        </dgm:presLayoutVars>
      </dgm:prSet>
      <dgm:spPr/>
      <dgm:t>
        <a:bodyPr/>
        <a:lstStyle/>
        <a:p>
          <a:endParaRPr lang="en-US"/>
        </a:p>
      </dgm:t>
    </dgm:pt>
  </dgm:ptLst>
  <dgm:cxnLst>
    <dgm:cxn modelId="{F968B5CF-5E1A-48BD-B906-C96EA93ED8C3}" srcId="{B649FB13-3078-459E-808B-072CCE4F7747}" destId="{6700EA97-DFDB-4AE8-9B52-2D494DAAD62F}" srcOrd="5" destOrd="0" parTransId="{B34898CE-F97A-4C01-B3F3-07ED68082E70}" sibTransId="{178BD14D-B0C8-423F-8A8D-BEDBA7F57D19}"/>
    <dgm:cxn modelId="{1985C438-3F85-47C9-A937-7704D28475DB}" srcId="{B649FB13-3078-459E-808B-072CCE4F7747}" destId="{373523F2-EE9C-4C3B-A5B3-7A7014E0ED45}" srcOrd="4" destOrd="0" parTransId="{879C4C2B-AD8F-493E-AA94-1B56C9AD4E09}" sibTransId="{4C7ECE07-041D-416E-A70E-8C058FE4D150}"/>
    <dgm:cxn modelId="{6560F716-0709-46FD-9964-3B62F247A553}" type="presOf" srcId="{A553B59C-66D0-41BC-9194-F9707877F3F0}" destId="{A142F21C-1CCD-4726-ADF3-30CC1D7DD232}" srcOrd="0" destOrd="0" presId="urn:microsoft.com/office/officeart/2005/8/layout/hProcess9"/>
    <dgm:cxn modelId="{4FAD49ED-DB28-4810-8486-6A7C467678A7}" type="presOf" srcId="{30779E2E-CEE1-4C63-A314-1AE00B88CFBC}" destId="{EEA130FE-12B2-4312-8FDA-8DD5033ED5F8}" srcOrd="0" destOrd="0" presId="urn:microsoft.com/office/officeart/2005/8/layout/hProcess9"/>
    <dgm:cxn modelId="{0DE1EA92-C32E-4EDC-B099-DC9886445847}" srcId="{B649FB13-3078-459E-808B-072CCE4F7747}" destId="{6BC893AF-76CD-4E43-83BD-1694A203D27B}" srcOrd="1" destOrd="0" parTransId="{65A464C1-5C84-4823-89F8-CCC38CF49F02}" sibTransId="{3BA3D3C8-6CF2-4B10-9AE4-8148E993B0BE}"/>
    <dgm:cxn modelId="{60BEE0CE-4F9D-4856-A5F6-A44463C579F0}" srcId="{B649FB13-3078-459E-808B-072CCE4F7747}" destId="{30779E2E-CEE1-4C63-A314-1AE00B88CFBC}" srcOrd="0" destOrd="0" parTransId="{8274E802-B418-4B11-B8E9-E11D902CE06B}" sibTransId="{B23F6284-CA81-4BAB-B323-55F73C669403}"/>
    <dgm:cxn modelId="{3F408139-D3AE-4AB9-A494-7911D409B348}" srcId="{B649FB13-3078-459E-808B-072CCE4F7747}" destId="{426BB92E-4AC6-45FA-A95A-043CD0FCF37D}" srcOrd="3" destOrd="0" parTransId="{1AE5FF54-0AAF-429C-AE2E-E5B889F5DE3E}" sibTransId="{1F739AF8-526F-4AEB-B875-479179E5175B}"/>
    <dgm:cxn modelId="{E6013CEF-2E93-4416-B8EC-D2EE8F7EE152}" type="presOf" srcId="{6BC893AF-76CD-4E43-83BD-1694A203D27B}" destId="{19ED7B40-2D27-4917-8CEB-203FC8EE17FA}" srcOrd="0" destOrd="0" presId="urn:microsoft.com/office/officeart/2005/8/layout/hProcess9"/>
    <dgm:cxn modelId="{BC4F0BA3-D965-436C-83F3-5B75ADDD4F04}" type="presOf" srcId="{6700EA97-DFDB-4AE8-9B52-2D494DAAD62F}" destId="{4D8ABA09-DCF7-4E43-9825-451D3DA45D30}" srcOrd="0" destOrd="0" presId="urn:microsoft.com/office/officeart/2005/8/layout/hProcess9"/>
    <dgm:cxn modelId="{DBE7EA21-ADB9-43D3-9CFB-1A208C8E8D32}" type="presOf" srcId="{373523F2-EE9C-4C3B-A5B3-7A7014E0ED45}" destId="{17E8AD1D-4647-4160-9FC3-1917352B7B61}" srcOrd="0" destOrd="0" presId="urn:microsoft.com/office/officeart/2005/8/layout/hProcess9"/>
    <dgm:cxn modelId="{7C7F07F6-0B66-4335-A0E7-D3851484C91E}" type="presOf" srcId="{426BB92E-4AC6-45FA-A95A-043CD0FCF37D}" destId="{3DBE2FA4-BEDA-40C9-83DF-25F13E8625CC}" srcOrd="0" destOrd="0" presId="urn:microsoft.com/office/officeart/2005/8/layout/hProcess9"/>
    <dgm:cxn modelId="{3042DDAE-C1F2-4CE3-A41B-EC496B825740}" type="presOf" srcId="{B649FB13-3078-459E-808B-072CCE4F7747}" destId="{E53B5A2A-4E03-4C94-B7F6-346CFF51CF1D}" srcOrd="0" destOrd="0" presId="urn:microsoft.com/office/officeart/2005/8/layout/hProcess9"/>
    <dgm:cxn modelId="{5619B08D-6159-4F31-BD63-9325463025CC}" srcId="{B649FB13-3078-459E-808B-072CCE4F7747}" destId="{11A3BD51-4411-41E5-AC11-9DB728369557}" srcOrd="2" destOrd="0" parTransId="{02F1D376-F9F3-4AA4-BD28-B5B84FE62810}" sibTransId="{122F6C14-D908-4838-8A1C-1CBC7EEE10B7}"/>
    <dgm:cxn modelId="{6949B921-5BD5-48BD-944B-8A851EC91B8B}" type="presOf" srcId="{11A3BD51-4411-41E5-AC11-9DB728369557}" destId="{F69B336E-1EE7-4CF1-BC05-78A05EA5B2B7}" srcOrd="0" destOrd="0" presId="urn:microsoft.com/office/officeart/2005/8/layout/hProcess9"/>
    <dgm:cxn modelId="{5C8AFC00-CC98-4F2D-90F9-08A8BB0A72C4}" srcId="{B649FB13-3078-459E-808B-072CCE4F7747}" destId="{A553B59C-66D0-41BC-9194-F9707877F3F0}" srcOrd="6" destOrd="0" parTransId="{067641DA-CE58-46E5-8A92-D4DA748822BF}" sibTransId="{202190F4-8F08-499E-9656-4AE010833EF1}"/>
    <dgm:cxn modelId="{33E77B5F-3160-446F-A9F9-0E6AEB8C8C24}" type="presParOf" srcId="{E53B5A2A-4E03-4C94-B7F6-346CFF51CF1D}" destId="{7388A571-DDE1-484E-9091-0F36EA78241E}" srcOrd="0" destOrd="0" presId="urn:microsoft.com/office/officeart/2005/8/layout/hProcess9"/>
    <dgm:cxn modelId="{EB2D917E-22F2-44B7-9359-719D4076155C}" type="presParOf" srcId="{E53B5A2A-4E03-4C94-B7F6-346CFF51CF1D}" destId="{E648E6DF-5B36-4DFC-9D72-271EE990EC77}" srcOrd="1" destOrd="0" presId="urn:microsoft.com/office/officeart/2005/8/layout/hProcess9"/>
    <dgm:cxn modelId="{EED1E69A-CFE1-4C3E-921D-1C6A2310AC9E}" type="presParOf" srcId="{E648E6DF-5B36-4DFC-9D72-271EE990EC77}" destId="{EEA130FE-12B2-4312-8FDA-8DD5033ED5F8}" srcOrd="0" destOrd="0" presId="urn:microsoft.com/office/officeart/2005/8/layout/hProcess9"/>
    <dgm:cxn modelId="{2B4C0284-BB53-4F31-A47C-9DDD55317CD2}" type="presParOf" srcId="{E648E6DF-5B36-4DFC-9D72-271EE990EC77}" destId="{5882568E-4039-4492-8B4E-D50321551C13}" srcOrd="1" destOrd="0" presId="urn:microsoft.com/office/officeart/2005/8/layout/hProcess9"/>
    <dgm:cxn modelId="{E888C232-AD56-4CE9-AC2C-D0B231FDC986}" type="presParOf" srcId="{E648E6DF-5B36-4DFC-9D72-271EE990EC77}" destId="{19ED7B40-2D27-4917-8CEB-203FC8EE17FA}" srcOrd="2" destOrd="0" presId="urn:microsoft.com/office/officeart/2005/8/layout/hProcess9"/>
    <dgm:cxn modelId="{D1BC0559-8140-4054-B0C2-79BFF2DE0283}" type="presParOf" srcId="{E648E6DF-5B36-4DFC-9D72-271EE990EC77}" destId="{028B5E6C-9FF1-43BC-BAF1-3F82F1904681}" srcOrd="3" destOrd="0" presId="urn:microsoft.com/office/officeart/2005/8/layout/hProcess9"/>
    <dgm:cxn modelId="{E0279F40-C91E-4C41-BFE9-2CB5CE3E4E79}" type="presParOf" srcId="{E648E6DF-5B36-4DFC-9D72-271EE990EC77}" destId="{F69B336E-1EE7-4CF1-BC05-78A05EA5B2B7}" srcOrd="4" destOrd="0" presId="urn:microsoft.com/office/officeart/2005/8/layout/hProcess9"/>
    <dgm:cxn modelId="{E0EFA84C-45C4-4EF7-86F8-491A8F03715D}" type="presParOf" srcId="{E648E6DF-5B36-4DFC-9D72-271EE990EC77}" destId="{2A33C287-C02D-405F-8104-D9DEC4F31B94}" srcOrd="5" destOrd="0" presId="urn:microsoft.com/office/officeart/2005/8/layout/hProcess9"/>
    <dgm:cxn modelId="{18CFBB9A-2400-4F10-864C-0E41102D4814}" type="presParOf" srcId="{E648E6DF-5B36-4DFC-9D72-271EE990EC77}" destId="{3DBE2FA4-BEDA-40C9-83DF-25F13E8625CC}" srcOrd="6" destOrd="0" presId="urn:microsoft.com/office/officeart/2005/8/layout/hProcess9"/>
    <dgm:cxn modelId="{B696F1FF-18C8-414F-A7F9-F967EAA21CB4}" type="presParOf" srcId="{E648E6DF-5B36-4DFC-9D72-271EE990EC77}" destId="{6914DD89-76DA-4FF1-AE3F-768683586D81}" srcOrd="7" destOrd="0" presId="urn:microsoft.com/office/officeart/2005/8/layout/hProcess9"/>
    <dgm:cxn modelId="{C478E2A1-15C7-4218-B48A-BAB181845E86}" type="presParOf" srcId="{E648E6DF-5B36-4DFC-9D72-271EE990EC77}" destId="{17E8AD1D-4647-4160-9FC3-1917352B7B61}" srcOrd="8" destOrd="0" presId="urn:microsoft.com/office/officeart/2005/8/layout/hProcess9"/>
    <dgm:cxn modelId="{6A94D44E-A6BE-40AF-AF66-F1E50E777205}" type="presParOf" srcId="{E648E6DF-5B36-4DFC-9D72-271EE990EC77}" destId="{94BF5385-ED49-4758-8D9A-BA692CF0ECC4}" srcOrd="9" destOrd="0" presId="urn:microsoft.com/office/officeart/2005/8/layout/hProcess9"/>
    <dgm:cxn modelId="{7C57A96B-33E3-4706-99D6-E1156DA505E3}" type="presParOf" srcId="{E648E6DF-5B36-4DFC-9D72-271EE990EC77}" destId="{4D8ABA09-DCF7-4E43-9825-451D3DA45D30}" srcOrd="10" destOrd="0" presId="urn:microsoft.com/office/officeart/2005/8/layout/hProcess9"/>
    <dgm:cxn modelId="{E3FF25AC-13EC-44C9-A3FE-0D92B47C67E4}" type="presParOf" srcId="{E648E6DF-5B36-4DFC-9D72-271EE990EC77}" destId="{50959C07-79BC-45A5-95E3-9EF4F23AEE85}" srcOrd="11" destOrd="0" presId="urn:microsoft.com/office/officeart/2005/8/layout/hProcess9"/>
    <dgm:cxn modelId="{5F157337-D551-4D6C-840D-BF23BE469632}" type="presParOf" srcId="{E648E6DF-5B36-4DFC-9D72-271EE990EC77}" destId="{A142F21C-1CCD-4726-ADF3-30CC1D7DD232}"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AC2AF-5A28-4BC8-91F7-FD65CCAF7625}" type="doc">
      <dgm:prSet loTypeId="urn:microsoft.com/office/officeart/2005/8/layout/process2" loCatId="process" qsTypeId="urn:microsoft.com/office/officeart/2005/8/quickstyle/simple1" qsCatId="simple" csTypeId="urn:microsoft.com/office/officeart/2005/8/colors/accent0_3" csCatId="mainScheme" phldr="1"/>
      <dgm:spPr/>
    </dgm:pt>
    <dgm:pt modelId="{7134FBC3-9401-4B54-ADC5-2538A422FFB0}">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صورتبندی سئوال کلی</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2FC5BD16-04DB-46BC-8D0F-B85487A3A902}" type="parTrans" cxnId="{D37570E7-85BA-4596-AEB6-E68B1A238309}">
      <dgm:prSet/>
      <dgm:spPr/>
      <dgm:t>
        <a:bodyPr/>
        <a:lstStyle/>
        <a:p>
          <a:endParaRPr lang="en-US">
            <a:solidFill>
              <a:srgbClr val="FFFF00"/>
            </a:solidFill>
          </a:endParaRPr>
        </a:p>
      </dgm:t>
    </dgm:pt>
    <dgm:pt modelId="{49550319-59D4-4470-AEC7-AEF5F8CCC49D}" type="sibTrans" cxnId="{D37570E7-85BA-4596-AEB6-E68B1A238309}">
      <dgm:prSet/>
      <dgm:spPr/>
      <dgm:t>
        <a:bodyPr/>
        <a:lstStyle/>
        <a:p>
          <a:endParaRPr lang="en-US">
            <a:solidFill>
              <a:srgbClr val="FFFF00"/>
            </a:solidFill>
          </a:endParaRPr>
        </a:p>
      </dgm:t>
    </dgm:pt>
    <dgm:pt modelId="{80E2F252-47B2-470F-802B-29CA65C68D00}">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 صورتبندی سئوال های  جزئی تر تحقیق</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B69AA0DF-F6BE-4A4C-AE68-914D5F6E559A}" type="parTrans" cxnId="{F42AD2CE-E332-471F-99E4-039580F980C6}">
      <dgm:prSet/>
      <dgm:spPr/>
      <dgm:t>
        <a:bodyPr/>
        <a:lstStyle/>
        <a:p>
          <a:endParaRPr lang="en-US">
            <a:solidFill>
              <a:srgbClr val="FFFF00"/>
            </a:solidFill>
          </a:endParaRPr>
        </a:p>
      </dgm:t>
    </dgm:pt>
    <dgm:pt modelId="{9AB521D5-78C1-4F7A-811B-48F32F0A58C0}" type="sibTrans" cxnId="{F42AD2CE-E332-471F-99E4-039580F980C6}">
      <dgm:prSet/>
      <dgm:spPr/>
      <dgm:t>
        <a:bodyPr/>
        <a:lstStyle/>
        <a:p>
          <a:endParaRPr lang="en-US">
            <a:solidFill>
              <a:srgbClr val="FFFF00"/>
            </a:solidFill>
          </a:endParaRPr>
        </a:p>
      </dgm:t>
    </dgm:pt>
    <dgm:pt modelId="{4906312F-F6FB-43EF-91CC-327DDCA7D45F}">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صورتبندی مفاهیم حساسیت بر انگیز</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F0287377-8D8E-496C-B177-8CADE0525C0D}" type="parTrans" cxnId="{9D4B44AC-64FF-4938-AF19-C29743EBABE8}">
      <dgm:prSet/>
      <dgm:spPr/>
      <dgm:t>
        <a:bodyPr/>
        <a:lstStyle/>
        <a:p>
          <a:endParaRPr lang="en-US">
            <a:solidFill>
              <a:srgbClr val="FFFF00"/>
            </a:solidFill>
          </a:endParaRPr>
        </a:p>
      </dgm:t>
    </dgm:pt>
    <dgm:pt modelId="{846D5D4F-4FF1-4A1D-BDEF-A6AD69E5B6CA}" type="sibTrans" cxnId="{9D4B44AC-64FF-4938-AF19-C29743EBABE8}">
      <dgm:prSet/>
      <dgm:spPr/>
      <dgm:t>
        <a:bodyPr/>
        <a:lstStyle/>
        <a:p>
          <a:endParaRPr lang="en-US">
            <a:solidFill>
              <a:srgbClr val="FFFF00"/>
            </a:solidFill>
          </a:endParaRPr>
        </a:p>
      </dgm:t>
    </dgm:pt>
    <dgm:pt modelId="{A7ECB705-BE03-4A08-BB9C-FEC88CD57E42}">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صورتبندی یافته ها</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AA72120C-1AB2-4599-8BE4-80EFA361E6AD}" type="parTrans" cxnId="{A18C31D3-4A70-48F4-9049-DD7B43426FCA}">
      <dgm:prSet/>
      <dgm:spPr/>
      <dgm:t>
        <a:bodyPr/>
        <a:lstStyle/>
        <a:p>
          <a:endParaRPr lang="en-US">
            <a:solidFill>
              <a:srgbClr val="FFFF00"/>
            </a:solidFill>
          </a:endParaRPr>
        </a:p>
      </dgm:t>
    </dgm:pt>
    <dgm:pt modelId="{30D32223-1AFB-4110-94EC-7E86CDFB3158}" type="sibTrans" cxnId="{A18C31D3-4A70-48F4-9049-DD7B43426FCA}">
      <dgm:prSet/>
      <dgm:spPr/>
      <dgm:t>
        <a:bodyPr/>
        <a:lstStyle/>
        <a:p>
          <a:endParaRPr lang="en-US">
            <a:solidFill>
              <a:srgbClr val="FFFF00"/>
            </a:solidFill>
          </a:endParaRPr>
        </a:p>
      </dgm:t>
    </dgm:pt>
    <dgm:pt modelId="{FDF907CE-3800-424E-AB85-170616FB7D3B}">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انتخاب گروههای تحقیق</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C3F61B40-42A3-4FE4-8037-F16DF32A1E4F}" type="parTrans" cxnId="{AAC56A22-7247-4B7E-ADDB-A5FA5E91EC1F}">
      <dgm:prSet/>
      <dgm:spPr/>
      <dgm:t>
        <a:bodyPr/>
        <a:lstStyle/>
        <a:p>
          <a:endParaRPr lang="en-US">
            <a:solidFill>
              <a:srgbClr val="FFFF00"/>
            </a:solidFill>
          </a:endParaRPr>
        </a:p>
      </dgm:t>
    </dgm:pt>
    <dgm:pt modelId="{CFD932F8-772C-4A9C-8895-69C79DE7F774}" type="sibTrans" cxnId="{AAC56A22-7247-4B7E-ADDB-A5FA5E91EC1F}">
      <dgm:prSet/>
      <dgm:spPr/>
      <dgm:t>
        <a:bodyPr/>
        <a:lstStyle/>
        <a:p>
          <a:endParaRPr lang="en-US">
            <a:solidFill>
              <a:srgbClr val="FFFF00"/>
            </a:solidFill>
          </a:endParaRPr>
        </a:p>
      </dgm:t>
    </dgm:pt>
    <dgm:pt modelId="{10EAB0C6-0BFE-4C5A-BEDC-2694CDEF583B}">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انتخاب طرح ها و روش های مناسب</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6CB46304-D2C9-475D-BA53-C208F7E4DC67}" type="parTrans" cxnId="{F16A76DE-1BCD-444C-B12B-8A0E5BC5790B}">
      <dgm:prSet/>
      <dgm:spPr/>
      <dgm:t>
        <a:bodyPr/>
        <a:lstStyle/>
        <a:p>
          <a:endParaRPr lang="en-US">
            <a:solidFill>
              <a:srgbClr val="FFFF00"/>
            </a:solidFill>
          </a:endParaRPr>
        </a:p>
      </dgm:t>
    </dgm:pt>
    <dgm:pt modelId="{5531E132-13FC-481E-91B2-F5A488E741D6}" type="sibTrans" cxnId="{F16A76DE-1BCD-444C-B12B-8A0E5BC5790B}">
      <dgm:prSet/>
      <dgm:spPr/>
      <dgm:t>
        <a:bodyPr/>
        <a:lstStyle/>
        <a:p>
          <a:endParaRPr lang="en-US">
            <a:solidFill>
              <a:srgbClr val="FFFF00"/>
            </a:solidFill>
          </a:endParaRPr>
        </a:p>
      </dgm:t>
    </dgm:pt>
    <dgm:pt modelId="{3C233388-0B53-4FAB-887E-15E9EBFE025D}">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ارزیابی و صورتبندی مجدد سئوالهای جزئی تحقیق</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3E960F16-C079-4445-8BC3-FC50F88DCD95}" type="parTrans" cxnId="{24ED8925-0499-46A1-95E1-8326EE8CADE2}">
      <dgm:prSet/>
      <dgm:spPr/>
      <dgm:t>
        <a:bodyPr/>
        <a:lstStyle/>
        <a:p>
          <a:endParaRPr lang="en-US">
            <a:solidFill>
              <a:srgbClr val="FFFF00"/>
            </a:solidFill>
          </a:endParaRPr>
        </a:p>
      </dgm:t>
    </dgm:pt>
    <dgm:pt modelId="{3803F03A-6864-4B74-B100-39BDC2AC8088}" type="sibTrans" cxnId="{24ED8925-0499-46A1-95E1-8326EE8CADE2}">
      <dgm:prSet/>
      <dgm:spPr/>
      <dgm:t>
        <a:bodyPr/>
        <a:lstStyle/>
        <a:p>
          <a:endParaRPr lang="en-US">
            <a:solidFill>
              <a:srgbClr val="FFFF00"/>
            </a:solidFill>
          </a:endParaRPr>
        </a:p>
      </dgm:t>
    </dgm:pt>
    <dgm:pt modelId="{FB35DAC8-4209-4796-AB57-E285B7AD2F10}">
      <dgm:prSet phldrT="[Text]" custT="1"/>
      <dgm:spPr/>
      <dgm:t>
        <a:bodyPr/>
        <a:lstStyle/>
        <a:p>
          <a:r>
            <a:rPr lang="fa-IR" sz="1600" b="1" smtClean="0">
              <a:solidFill>
                <a:srgbClr val="FFFF00"/>
              </a:solidFill>
              <a:effectLst>
                <a:outerShdw blurRad="38100" dist="38100" dir="2700000" algn="tl">
                  <a:srgbClr val="000000">
                    <a:alpha val="43137"/>
                  </a:srgbClr>
                </a:outerShdw>
              </a:effectLst>
              <a:cs typeface="B Nazanin" pitchFamily="2" charset="-78"/>
            </a:rPr>
            <a:t>گردآوری داده ها</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75AFF826-165D-4BDA-8DC0-D7AF82237FDA}" type="parTrans" cxnId="{24B2F8C4-68CC-4050-8E5D-A7BDE8CAB88C}">
      <dgm:prSet/>
      <dgm:spPr/>
      <dgm:t>
        <a:bodyPr/>
        <a:lstStyle/>
        <a:p>
          <a:endParaRPr lang="en-US">
            <a:solidFill>
              <a:srgbClr val="FFFF00"/>
            </a:solidFill>
          </a:endParaRPr>
        </a:p>
      </dgm:t>
    </dgm:pt>
    <dgm:pt modelId="{965FD483-87F3-4C04-8ABA-F5817B5140D6}" type="sibTrans" cxnId="{24B2F8C4-68CC-4050-8E5D-A7BDE8CAB88C}">
      <dgm:prSet/>
      <dgm:spPr/>
      <dgm:t>
        <a:bodyPr/>
        <a:lstStyle/>
        <a:p>
          <a:endParaRPr lang="en-US">
            <a:solidFill>
              <a:srgbClr val="FFFF00"/>
            </a:solidFill>
          </a:endParaRPr>
        </a:p>
      </dgm:t>
    </dgm:pt>
    <dgm:pt modelId="{CCB39914-6285-4FED-A1C9-074A1E9AC5F8}">
      <dgm:prSet phldrT="[Text]" custT="1"/>
      <dgm:spPr/>
      <dgm:t>
        <a:bodyPr/>
        <a:lstStyle/>
        <a:p>
          <a:r>
            <a:rPr lang="fa-IR" sz="1600" b="1" dirty="0" smtClean="0">
              <a:solidFill>
                <a:srgbClr val="FFFF00"/>
              </a:solidFill>
              <a:effectLst>
                <a:outerShdw blurRad="38100" dist="38100" dir="2700000" algn="tl">
                  <a:srgbClr val="000000">
                    <a:alpha val="43137"/>
                  </a:srgbClr>
                </a:outerShdw>
              </a:effectLst>
              <a:cs typeface="B Nazanin" pitchFamily="2" charset="-78"/>
            </a:rPr>
            <a:t>ارزیابی و صورتبندی مجدد سئوالهای جزئی تحقیق</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2585AB7A-97FD-4402-BE44-F5D488B4E3A1}" type="parTrans" cxnId="{DE8C4E8C-5409-4D82-B155-D53240E44DA4}">
      <dgm:prSet/>
      <dgm:spPr/>
      <dgm:t>
        <a:bodyPr/>
        <a:lstStyle/>
        <a:p>
          <a:endParaRPr lang="en-US">
            <a:solidFill>
              <a:srgbClr val="FFFF00"/>
            </a:solidFill>
          </a:endParaRPr>
        </a:p>
      </dgm:t>
    </dgm:pt>
    <dgm:pt modelId="{C8CEA014-414C-4E7A-8C76-88A17F9E4C69}" type="sibTrans" cxnId="{DE8C4E8C-5409-4D82-B155-D53240E44DA4}">
      <dgm:prSet/>
      <dgm:spPr/>
      <dgm:t>
        <a:bodyPr/>
        <a:lstStyle/>
        <a:p>
          <a:endParaRPr lang="en-US">
            <a:solidFill>
              <a:srgbClr val="FFFF00"/>
            </a:solidFill>
          </a:endParaRPr>
        </a:p>
      </dgm:t>
    </dgm:pt>
    <dgm:pt modelId="{D6901793-A3C6-4F15-BD04-01EBFFDE3AB1}">
      <dgm:prSet phldrT="[Text]" custT="1"/>
      <dgm:spPr/>
      <dgm:t>
        <a:bodyPr/>
        <a:lstStyle/>
        <a:p>
          <a:r>
            <a:rPr lang="fa-IR" sz="1600" b="1" smtClean="0">
              <a:solidFill>
                <a:srgbClr val="FFFF00"/>
              </a:solidFill>
              <a:effectLst>
                <a:outerShdw blurRad="38100" dist="38100" dir="2700000" algn="tl">
                  <a:srgbClr val="000000">
                    <a:alpha val="43137"/>
                  </a:srgbClr>
                </a:outerShdw>
              </a:effectLst>
              <a:cs typeface="B Nazanin" pitchFamily="2" charset="-78"/>
            </a:rPr>
            <a:t>تحلیل داده ها</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B9CE6A17-AC8B-49B9-A952-359B34A76836}" type="parTrans" cxnId="{6F974594-F9A6-4005-B323-1961D916F406}">
      <dgm:prSet/>
      <dgm:spPr/>
      <dgm:t>
        <a:bodyPr/>
        <a:lstStyle/>
        <a:p>
          <a:endParaRPr lang="en-US">
            <a:solidFill>
              <a:srgbClr val="FFFF00"/>
            </a:solidFill>
          </a:endParaRPr>
        </a:p>
      </dgm:t>
    </dgm:pt>
    <dgm:pt modelId="{FA525612-158B-488C-8F38-F33019B45984}" type="sibTrans" cxnId="{6F974594-F9A6-4005-B323-1961D916F406}">
      <dgm:prSet/>
      <dgm:spPr/>
      <dgm:t>
        <a:bodyPr/>
        <a:lstStyle/>
        <a:p>
          <a:endParaRPr lang="en-US">
            <a:solidFill>
              <a:srgbClr val="FFFF00"/>
            </a:solidFill>
          </a:endParaRPr>
        </a:p>
      </dgm:t>
    </dgm:pt>
    <dgm:pt modelId="{F5C530A5-C84A-4487-90D5-9886B4BD74B6}">
      <dgm:prSet phldrT="[Text]" custT="1"/>
      <dgm:spPr/>
      <dgm:t>
        <a:bodyPr/>
        <a:lstStyle/>
        <a:p>
          <a:r>
            <a:rPr lang="fa-IR" sz="1600" b="1" smtClean="0">
              <a:solidFill>
                <a:srgbClr val="FFFF00"/>
              </a:solidFill>
              <a:effectLst>
                <a:outerShdw blurRad="38100" dist="38100" dir="2700000" algn="tl">
                  <a:srgbClr val="000000">
                    <a:alpha val="43137"/>
                  </a:srgbClr>
                </a:outerShdw>
              </a:effectLst>
              <a:cs typeface="B Nazanin" pitchFamily="2" charset="-78"/>
            </a:rPr>
            <a:t>تعمیم و ارزیابی تحلیل</a:t>
          </a:r>
          <a:endParaRPr lang="en-US" sz="1600" b="1" dirty="0">
            <a:solidFill>
              <a:srgbClr val="FFFF00"/>
            </a:solidFill>
            <a:effectLst>
              <a:outerShdw blurRad="38100" dist="38100" dir="2700000" algn="tl">
                <a:srgbClr val="000000">
                  <a:alpha val="43137"/>
                </a:srgbClr>
              </a:outerShdw>
            </a:effectLst>
            <a:cs typeface="B Nazanin" pitchFamily="2" charset="-78"/>
          </a:endParaRPr>
        </a:p>
      </dgm:t>
    </dgm:pt>
    <dgm:pt modelId="{C35BD1BF-807F-45F9-B113-38529D6F75BC}" type="parTrans" cxnId="{C35CADE8-7821-4509-8E46-4B2D1C9A32CD}">
      <dgm:prSet/>
      <dgm:spPr/>
      <dgm:t>
        <a:bodyPr/>
        <a:lstStyle/>
        <a:p>
          <a:endParaRPr lang="en-US">
            <a:solidFill>
              <a:srgbClr val="FFFF00"/>
            </a:solidFill>
          </a:endParaRPr>
        </a:p>
      </dgm:t>
    </dgm:pt>
    <dgm:pt modelId="{37C89D75-D51C-485F-9FE2-6F227125FEA8}" type="sibTrans" cxnId="{C35CADE8-7821-4509-8E46-4B2D1C9A32CD}">
      <dgm:prSet/>
      <dgm:spPr/>
      <dgm:t>
        <a:bodyPr/>
        <a:lstStyle/>
        <a:p>
          <a:endParaRPr lang="en-US">
            <a:solidFill>
              <a:srgbClr val="FFFF00"/>
            </a:solidFill>
          </a:endParaRPr>
        </a:p>
      </dgm:t>
    </dgm:pt>
    <dgm:pt modelId="{EF329B59-B914-47D0-9BF2-2A4DEF5F1855}" type="pres">
      <dgm:prSet presAssocID="{A64AC2AF-5A28-4BC8-91F7-FD65CCAF7625}" presName="linearFlow" presStyleCnt="0">
        <dgm:presLayoutVars>
          <dgm:resizeHandles val="exact"/>
        </dgm:presLayoutVars>
      </dgm:prSet>
      <dgm:spPr/>
    </dgm:pt>
    <dgm:pt modelId="{F2731236-19F4-42D6-85A0-7989C395C6A6}" type="pres">
      <dgm:prSet presAssocID="{7134FBC3-9401-4B54-ADC5-2538A422FFB0}" presName="node" presStyleLbl="node1" presStyleIdx="0" presStyleCnt="11" custScaleX="263992" custLinFactNeighborX="3201" custLinFactNeighborY="40036">
        <dgm:presLayoutVars>
          <dgm:bulletEnabled val="1"/>
        </dgm:presLayoutVars>
      </dgm:prSet>
      <dgm:spPr/>
      <dgm:t>
        <a:bodyPr/>
        <a:lstStyle/>
        <a:p>
          <a:endParaRPr lang="en-US"/>
        </a:p>
      </dgm:t>
    </dgm:pt>
    <dgm:pt modelId="{9798DC7A-FA62-4561-83A1-96970DF6D48D}" type="pres">
      <dgm:prSet presAssocID="{49550319-59D4-4470-AEC7-AEF5F8CCC49D}" presName="sibTrans" presStyleLbl="sibTrans2D1" presStyleIdx="0" presStyleCnt="10"/>
      <dgm:spPr/>
      <dgm:t>
        <a:bodyPr/>
        <a:lstStyle/>
        <a:p>
          <a:endParaRPr lang="en-US"/>
        </a:p>
      </dgm:t>
    </dgm:pt>
    <dgm:pt modelId="{CFA6D83A-1535-4A0D-847E-A0F898423487}" type="pres">
      <dgm:prSet presAssocID="{49550319-59D4-4470-AEC7-AEF5F8CCC49D}" presName="connectorText" presStyleLbl="sibTrans2D1" presStyleIdx="0" presStyleCnt="10"/>
      <dgm:spPr/>
      <dgm:t>
        <a:bodyPr/>
        <a:lstStyle/>
        <a:p>
          <a:endParaRPr lang="en-US"/>
        </a:p>
      </dgm:t>
    </dgm:pt>
    <dgm:pt modelId="{04A83028-9110-46FE-80D1-8A4FB18461C5}" type="pres">
      <dgm:prSet presAssocID="{80E2F252-47B2-470F-802B-29CA65C68D00}" presName="node" presStyleLbl="node1" presStyleIdx="1" presStyleCnt="11" custScaleX="263992" custLinFactNeighborX="1999" custLinFactNeighborY="-10370">
        <dgm:presLayoutVars>
          <dgm:bulletEnabled val="1"/>
        </dgm:presLayoutVars>
      </dgm:prSet>
      <dgm:spPr/>
      <dgm:t>
        <a:bodyPr/>
        <a:lstStyle/>
        <a:p>
          <a:endParaRPr lang="en-US"/>
        </a:p>
      </dgm:t>
    </dgm:pt>
    <dgm:pt modelId="{ABFC4E8A-104A-4794-A2EA-BC78C62F4914}" type="pres">
      <dgm:prSet presAssocID="{9AB521D5-78C1-4F7A-811B-48F32F0A58C0}" presName="sibTrans" presStyleLbl="sibTrans2D1" presStyleIdx="1" presStyleCnt="10"/>
      <dgm:spPr/>
      <dgm:t>
        <a:bodyPr/>
        <a:lstStyle/>
        <a:p>
          <a:endParaRPr lang="en-US"/>
        </a:p>
      </dgm:t>
    </dgm:pt>
    <dgm:pt modelId="{EF23A499-2477-4A62-B134-A8D4E7AD16DC}" type="pres">
      <dgm:prSet presAssocID="{9AB521D5-78C1-4F7A-811B-48F32F0A58C0}" presName="connectorText" presStyleLbl="sibTrans2D1" presStyleIdx="1" presStyleCnt="10"/>
      <dgm:spPr/>
      <dgm:t>
        <a:bodyPr/>
        <a:lstStyle/>
        <a:p>
          <a:endParaRPr lang="en-US"/>
        </a:p>
      </dgm:t>
    </dgm:pt>
    <dgm:pt modelId="{DD693C95-153C-4F44-9AEC-F677C6BDFADC}" type="pres">
      <dgm:prSet presAssocID="{4906312F-F6FB-43EF-91CC-327DDCA7D45F}" presName="node" presStyleLbl="node1" presStyleIdx="2" presStyleCnt="11" custScaleX="263992" custLinFactNeighborX="1999" custLinFactNeighborY="-19177">
        <dgm:presLayoutVars>
          <dgm:bulletEnabled val="1"/>
        </dgm:presLayoutVars>
      </dgm:prSet>
      <dgm:spPr/>
      <dgm:t>
        <a:bodyPr/>
        <a:lstStyle/>
        <a:p>
          <a:endParaRPr lang="en-US"/>
        </a:p>
      </dgm:t>
    </dgm:pt>
    <dgm:pt modelId="{66C7A4FB-7EFC-4194-826D-E846682A4BCD}" type="pres">
      <dgm:prSet presAssocID="{846D5D4F-4FF1-4A1D-BDEF-A6AD69E5B6CA}" presName="sibTrans" presStyleLbl="sibTrans2D1" presStyleIdx="2" presStyleCnt="10"/>
      <dgm:spPr/>
      <dgm:t>
        <a:bodyPr/>
        <a:lstStyle/>
        <a:p>
          <a:endParaRPr lang="en-US"/>
        </a:p>
      </dgm:t>
    </dgm:pt>
    <dgm:pt modelId="{53197EED-994C-4CF8-9544-71139E1C4836}" type="pres">
      <dgm:prSet presAssocID="{846D5D4F-4FF1-4A1D-BDEF-A6AD69E5B6CA}" presName="connectorText" presStyleLbl="sibTrans2D1" presStyleIdx="2" presStyleCnt="10"/>
      <dgm:spPr/>
      <dgm:t>
        <a:bodyPr/>
        <a:lstStyle/>
        <a:p>
          <a:endParaRPr lang="en-US"/>
        </a:p>
      </dgm:t>
    </dgm:pt>
    <dgm:pt modelId="{A0B06E6F-9C93-4851-B773-D08E53B1CF4F}" type="pres">
      <dgm:prSet presAssocID="{FDF907CE-3800-424E-AB85-170616FB7D3B}" presName="node" presStyleLbl="node1" presStyleIdx="3" presStyleCnt="11" custScaleX="263992" custLinFactNeighborX="3201" custLinFactNeighborY="-27983">
        <dgm:presLayoutVars>
          <dgm:bulletEnabled val="1"/>
        </dgm:presLayoutVars>
      </dgm:prSet>
      <dgm:spPr/>
      <dgm:t>
        <a:bodyPr/>
        <a:lstStyle/>
        <a:p>
          <a:endParaRPr lang="en-US"/>
        </a:p>
      </dgm:t>
    </dgm:pt>
    <dgm:pt modelId="{2A31ED9A-CEDC-4F58-817D-1BD96F91D7C7}" type="pres">
      <dgm:prSet presAssocID="{CFD932F8-772C-4A9C-8895-69C79DE7F774}" presName="sibTrans" presStyleLbl="sibTrans2D1" presStyleIdx="3" presStyleCnt="10"/>
      <dgm:spPr/>
      <dgm:t>
        <a:bodyPr/>
        <a:lstStyle/>
        <a:p>
          <a:endParaRPr lang="en-US"/>
        </a:p>
      </dgm:t>
    </dgm:pt>
    <dgm:pt modelId="{3E75A466-1BB9-41C1-8E83-0F5AB3DB164C}" type="pres">
      <dgm:prSet presAssocID="{CFD932F8-772C-4A9C-8895-69C79DE7F774}" presName="connectorText" presStyleLbl="sibTrans2D1" presStyleIdx="3" presStyleCnt="10"/>
      <dgm:spPr/>
      <dgm:t>
        <a:bodyPr/>
        <a:lstStyle/>
        <a:p>
          <a:endParaRPr lang="en-US"/>
        </a:p>
      </dgm:t>
    </dgm:pt>
    <dgm:pt modelId="{D3935937-65A7-4CDD-9FCD-D760AFA12899}" type="pres">
      <dgm:prSet presAssocID="{10EAB0C6-0BFE-4C5A-BEDC-2694CDEF583B}" presName="node" presStyleLbl="node1" presStyleIdx="4" presStyleCnt="11" custScaleX="263992" custLinFactNeighborX="3201" custLinFactNeighborY="-27983">
        <dgm:presLayoutVars>
          <dgm:bulletEnabled val="1"/>
        </dgm:presLayoutVars>
      </dgm:prSet>
      <dgm:spPr/>
      <dgm:t>
        <a:bodyPr/>
        <a:lstStyle/>
        <a:p>
          <a:endParaRPr lang="en-US"/>
        </a:p>
      </dgm:t>
    </dgm:pt>
    <dgm:pt modelId="{A322FC80-D630-43F7-B52B-EBFC419579B5}" type="pres">
      <dgm:prSet presAssocID="{5531E132-13FC-481E-91B2-F5A488E741D6}" presName="sibTrans" presStyleLbl="sibTrans2D1" presStyleIdx="4" presStyleCnt="10"/>
      <dgm:spPr/>
      <dgm:t>
        <a:bodyPr/>
        <a:lstStyle/>
        <a:p>
          <a:endParaRPr lang="en-US"/>
        </a:p>
      </dgm:t>
    </dgm:pt>
    <dgm:pt modelId="{61E6BB52-1D88-4337-A24F-AC6EAA9952A8}" type="pres">
      <dgm:prSet presAssocID="{5531E132-13FC-481E-91B2-F5A488E741D6}" presName="connectorText" presStyleLbl="sibTrans2D1" presStyleIdx="4" presStyleCnt="10"/>
      <dgm:spPr/>
      <dgm:t>
        <a:bodyPr/>
        <a:lstStyle/>
        <a:p>
          <a:endParaRPr lang="en-US"/>
        </a:p>
      </dgm:t>
    </dgm:pt>
    <dgm:pt modelId="{428F2AE2-9269-4F4C-840E-C89E510F3F3C}" type="pres">
      <dgm:prSet presAssocID="{3C233388-0B53-4FAB-887E-15E9EBFE025D}" presName="node" presStyleLbl="node1" presStyleIdx="5" presStyleCnt="11" custScaleX="263992" custLinFactNeighborX="3201" custLinFactNeighborY="-27983">
        <dgm:presLayoutVars>
          <dgm:bulletEnabled val="1"/>
        </dgm:presLayoutVars>
      </dgm:prSet>
      <dgm:spPr/>
      <dgm:t>
        <a:bodyPr/>
        <a:lstStyle/>
        <a:p>
          <a:endParaRPr lang="en-US"/>
        </a:p>
      </dgm:t>
    </dgm:pt>
    <dgm:pt modelId="{594DD579-45B6-409D-805A-F9DAE593ADDF}" type="pres">
      <dgm:prSet presAssocID="{3803F03A-6864-4B74-B100-39BDC2AC8088}" presName="sibTrans" presStyleLbl="sibTrans2D1" presStyleIdx="5" presStyleCnt="10"/>
      <dgm:spPr/>
      <dgm:t>
        <a:bodyPr/>
        <a:lstStyle/>
        <a:p>
          <a:endParaRPr lang="en-US"/>
        </a:p>
      </dgm:t>
    </dgm:pt>
    <dgm:pt modelId="{A21E613A-876C-48B0-B701-1BEE581FEC4E}" type="pres">
      <dgm:prSet presAssocID="{3803F03A-6864-4B74-B100-39BDC2AC8088}" presName="connectorText" presStyleLbl="sibTrans2D1" presStyleIdx="5" presStyleCnt="10"/>
      <dgm:spPr/>
      <dgm:t>
        <a:bodyPr/>
        <a:lstStyle/>
        <a:p>
          <a:endParaRPr lang="en-US"/>
        </a:p>
      </dgm:t>
    </dgm:pt>
    <dgm:pt modelId="{EB29AB02-A004-41C5-BEFF-9DA1C8A548D4}" type="pres">
      <dgm:prSet presAssocID="{FB35DAC8-4209-4796-AB57-E285B7AD2F10}" presName="node" presStyleLbl="node1" presStyleIdx="6" presStyleCnt="11" custScaleX="263992" custLinFactNeighborX="3201" custLinFactNeighborY="-27983">
        <dgm:presLayoutVars>
          <dgm:bulletEnabled val="1"/>
        </dgm:presLayoutVars>
      </dgm:prSet>
      <dgm:spPr/>
      <dgm:t>
        <a:bodyPr/>
        <a:lstStyle/>
        <a:p>
          <a:endParaRPr lang="en-US"/>
        </a:p>
      </dgm:t>
    </dgm:pt>
    <dgm:pt modelId="{42361F13-306B-468D-852F-EE58B5CEABB6}" type="pres">
      <dgm:prSet presAssocID="{965FD483-87F3-4C04-8ABA-F5817B5140D6}" presName="sibTrans" presStyleLbl="sibTrans2D1" presStyleIdx="6" presStyleCnt="10"/>
      <dgm:spPr/>
      <dgm:t>
        <a:bodyPr/>
        <a:lstStyle/>
        <a:p>
          <a:endParaRPr lang="en-US"/>
        </a:p>
      </dgm:t>
    </dgm:pt>
    <dgm:pt modelId="{44EC56FE-1C28-4CE9-93DA-DC360DB1BCB2}" type="pres">
      <dgm:prSet presAssocID="{965FD483-87F3-4C04-8ABA-F5817B5140D6}" presName="connectorText" presStyleLbl="sibTrans2D1" presStyleIdx="6" presStyleCnt="10"/>
      <dgm:spPr/>
      <dgm:t>
        <a:bodyPr/>
        <a:lstStyle/>
        <a:p>
          <a:endParaRPr lang="en-US"/>
        </a:p>
      </dgm:t>
    </dgm:pt>
    <dgm:pt modelId="{D9E2A3B4-E3AE-479A-8F9F-8D57F99CF023}" type="pres">
      <dgm:prSet presAssocID="{CCB39914-6285-4FED-A1C9-074A1E9AC5F8}" presName="node" presStyleLbl="node1" presStyleIdx="7" presStyleCnt="11" custScaleX="263992" custLinFactNeighborX="3201" custLinFactNeighborY="-27983">
        <dgm:presLayoutVars>
          <dgm:bulletEnabled val="1"/>
        </dgm:presLayoutVars>
      </dgm:prSet>
      <dgm:spPr/>
      <dgm:t>
        <a:bodyPr/>
        <a:lstStyle/>
        <a:p>
          <a:endParaRPr lang="en-US"/>
        </a:p>
      </dgm:t>
    </dgm:pt>
    <dgm:pt modelId="{7EFFA17E-3DE9-4829-8B93-EA55F2544BB0}" type="pres">
      <dgm:prSet presAssocID="{C8CEA014-414C-4E7A-8C76-88A17F9E4C69}" presName="sibTrans" presStyleLbl="sibTrans2D1" presStyleIdx="7" presStyleCnt="10"/>
      <dgm:spPr/>
      <dgm:t>
        <a:bodyPr/>
        <a:lstStyle/>
        <a:p>
          <a:endParaRPr lang="en-US"/>
        </a:p>
      </dgm:t>
    </dgm:pt>
    <dgm:pt modelId="{3F5B102B-E8E4-432E-A586-61BCCA8BA91F}" type="pres">
      <dgm:prSet presAssocID="{C8CEA014-414C-4E7A-8C76-88A17F9E4C69}" presName="connectorText" presStyleLbl="sibTrans2D1" presStyleIdx="7" presStyleCnt="10"/>
      <dgm:spPr/>
      <dgm:t>
        <a:bodyPr/>
        <a:lstStyle/>
        <a:p>
          <a:endParaRPr lang="en-US"/>
        </a:p>
      </dgm:t>
    </dgm:pt>
    <dgm:pt modelId="{F3E27A61-E5A9-4FAA-B95B-E6F6C142DEA0}" type="pres">
      <dgm:prSet presAssocID="{D6901793-A3C6-4F15-BD04-01EBFFDE3AB1}" presName="node" presStyleLbl="node1" presStyleIdx="8" presStyleCnt="11" custScaleX="263992" custLinFactNeighborX="1999" custLinFactNeighborY="-30417">
        <dgm:presLayoutVars>
          <dgm:bulletEnabled val="1"/>
        </dgm:presLayoutVars>
      </dgm:prSet>
      <dgm:spPr/>
      <dgm:t>
        <a:bodyPr/>
        <a:lstStyle/>
        <a:p>
          <a:endParaRPr lang="en-US"/>
        </a:p>
      </dgm:t>
    </dgm:pt>
    <dgm:pt modelId="{541A0696-30F6-4F82-A292-C3681DA2A404}" type="pres">
      <dgm:prSet presAssocID="{FA525612-158B-488C-8F38-F33019B45984}" presName="sibTrans" presStyleLbl="sibTrans2D1" presStyleIdx="8" presStyleCnt="10"/>
      <dgm:spPr/>
      <dgm:t>
        <a:bodyPr/>
        <a:lstStyle/>
        <a:p>
          <a:endParaRPr lang="en-US"/>
        </a:p>
      </dgm:t>
    </dgm:pt>
    <dgm:pt modelId="{54B98146-25D3-4505-99A1-8F898417C283}" type="pres">
      <dgm:prSet presAssocID="{FA525612-158B-488C-8F38-F33019B45984}" presName="connectorText" presStyleLbl="sibTrans2D1" presStyleIdx="8" presStyleCnt="10"/>
      <dgm:spPr/>
      <dgm:t>
        <a:bodyPr/>
        <a:lstStyle/>
        <a:p>
          <a:endParaRPr lang="en-US"/>
        </a:p>
      </dgm:t>
    </dgm:pt>
    <dgm:pt modelId="{5F9F3AA5-D5F7-4E5A-80D5-F53FA38BE716}" type="pres">
      <dgm:prSet presAssocID="{F5C530A5-C84A-4487-90D5-9886B4BD74B6}" presName="node" presStyleLbl="node1" presStyleIdx="9" presStyleCnt="11" custScaleX="263992" custLinFactNeighborX="3201" custLinFactNeighborY="-27983">
        <dgm:presLayoutVars>
          <dgm:bulletEnabled val="1"/>
        </dgm:presLayoutVars>
      </dgm:prSet>
      <dgm:spPr/>
      <dgm:t>
        <a:bodyPr/>
        <a:lstStyle/>
        <a:p>
          <a:endParaRPr lang="en-US"/>
        </a:p>
      </dgm:t>
    </dgm:pt>
    <dgm:pt modelId="{9865BC25-5F86-4F3C-A6C1-635FA42ACC05}" type="pres">
      <dgm:prSet presAssocID="{37C89D75-D51C-485F-9FE2-6F227125FEA8}" presName="sibTrans" presStyleLbl="sibTrans2D1" presStyleIdx="9" presStyleCnt="10"/>
      <dgm:spPr/>
      <dgm:t>
        <a:bodyPr/>
        <a:lstStyle/>
        <a:p>
          <a:endParaRPr lang="en-US"/>
        </a:p>
      </dgm:t>
    </dgm:pt>
    <dgm:pt modelId="{B48D253A-2909-4AFE-A7C8-D20D060C6590}" type="pres">
      <dgm:prSet presAssocID="{37C89D75-D51C-485F-9FE2-6F227125FEA8}" presName="connectorText" presStyleLbl="sibTrans2D1" presStyleIdx="9" presStyleCnt="10"/>
      <dgm:spPr/>
      <dgm:t>
        <a:bodyPr/>
        <a:lstStyle/>
        <a:p>
          <a:endParaRPr lang="en-US"/>
        </a:p>
      </dgm:t>
    </dgm:pt>
    <dgm:pt modelId="{7832477B-22EB-4125-B64B-2E25BFEF9A18}" type="pres">
      <dgm:prSet presAssocID="{A7ECB705-BE03-4A08-BB9C-FEC88CD57E42}" presName="node" presStyleLbl="node1" presStyleIdx="10" presStyleCnt="11" custScaleX="263992" custLinFactNeighborX="3201" custLinFactNeighborY="-27983">
        <dgm:presLayoutVars>
          <dgm:bulletEnabled val="1"/>
        </dgm:presLayoutVars>
      </dgm:prSet>
      <dgm:spPr/>
      <dgm:t>
        <a:bodyPr/>
        <a:lstStyle/>
        <a:p>
          <a:endParaRPr lang="en-US"/>
        </a:p>
      </dgm:t>
    </dgm:pt>
  </dgm:ptLst>
  <dgm:cxnLst>
    <dgm:cxn modelId="{B2D12307-520C-431F-BDCC-C7E9056CA424}" type="presOf" srcId="{D6901793-A3C6-4F15-BD04-01EBFFDE3AB1}" destId="{F3E27A61-E5A9-4FAA-B95B-E6F6C142DEA0}" srcOrd="0" destOrd="0" presId="urn:microsoft.com/office/officeart/2005/8/layout/process2"/>
    <dgm:cxn modelId="{AAC56A22-7247-4B7E-ADDB-A5FA5E91EC1F}" srcId="{A64AC2AF-5A28-4BC8-91F7-FD65CCAF7625}" destId="{FDF907CE-3800-424E-AB85-170616FB7D3B}" srcOrd="3" destOrd="0" parTransId="{C3F61B40-42A3-4FE4-8037-F16DF32A1E4F}" sibTransId="{CFD932F8-772C-4A9C-8895-69C79DE7F774}"/>
    <dgm:cxn modelId="{24ED8925-0499-46A1-95E1-8326EE8CADE2}" srcId="{A64AC2AF-5A28-4BC8-91F7-FD65CCAF7625}" destId="{3C233388-0B53-4FAB-887E-15E9EBFE025D}" srcOrd="5" destOrd="0" parTransId="{3E960F16-C079-4445-8BC3-FC50F88DCD95}" sibTransId="{3803F03A-6864-4B74-B100-39BDC2AC8088}"/>
    <dgm:cxn modelId="{5F3BF0CA-BECB-43F2-95D6-A78F198F321E}" type="presOf" srcId="{C8CEA014-414C-4E7A-8C76-88A17F9E4C69}" destId="{7EFFA17E-3DE9-4829-8B93-EA55F2544BB0}" srcOrd="0" destOrd="0" presId="urn:microsoft.com/office/officeart/2005/8/layout/process2"/>
    <dgm:cxn modelId="{9ED552ED-48AA-464D-9E14-128210BA789E}" type="presOf" srcId="{37C89D75-D51C-485F-9FE2-6F227125FEA8}" destId="{B48D253A-2909-4AFE-A7C8-D20D060C6590}" srcOrd="1" destOrd="0" presId="urn:microsoft.com/office/officeart/2005/8/layout/process2"/>
    <dgm:cxn modelId="{D37570E7-85BA-4596-AEB6-E68B1A238309}" srcId="{A64AC2AF-5A28-4BC8-91F7-FD65CCAF7625}" destId="{7134FBC3-9401-4B54-ADC5-2538A422FFB0}" srcOrd="0" destOrd="0" parTransId="{2FC5BD16-04DB-46BC-8D0F-B85487A3A902}" sibTransId="{49550319-59D4-4470-AEC7-AEF5F8CCC49D}"/>
    <dgm:cxn modelId="{24B2F8C4-68CC-4050-8E5D-A7BDE8CAB88C}" srcId="{A64AC2AF-5A28-4BC8-91F7-FD65CCAF7625}" destId="{FB35DAC8-4209-4796-AB57-E285B7AD2F10}" srcOrd="6" destOrd="0" parTransId="{75AFF826-165D-4BDA-8DC0-D7AF82237FDA}" sibTransId="{965FD483-87F3-4C04-8ABA-F5817B5140D6}"/>
    <dgm:cxn modelId="{8BD2A5C4-1DA2-4C1A-9676-E9F424AD80BD}" type="presOf" srcId="{4906312F-F6FB-43EF-91CC-327DDCA7D45F}" destId="{DD693C95-153C-4F44-9AEC-F677C6BDFADC}" srcOrd="0" destOrd="0" presId="urn:microsoft.com/office/officeart/2005/8/layout/process2"/>
    <dgm:cxn modelId="{6B74FB39-5F0F-4C59-A7B3-D16E1E4E5DB3}" type="presOf" srcId="{A7ECB705-BE03-4A08-BB9C-FEC88CD57E42}" destId="{7832477B-22EB-4125-B64B-2E25BFEF9A18}" srcOrd="0" destOrd="0" presId="urn:microsoft.com/office/officeart/2005/8/layout/process2"/>
    <dgm:cxn modelId="{26FE9120-11BF-4C26-B5DF-108D858E993B}" type="presOf" srcId="{3C233388-0B53-4FAB-887E-15E9EBFE025D}" destId="{428F2AE2-9269-4F4C-840E-C89E510F3F3C}" srcOrd="0" destOrd="0" presId="urn:microsoft.com/office/officeart/2005/8/layout/process2"/>
    <dgm:cxn modelId="{9078DC76-8CE5-4938-85D9-1911AC4FEDBE}" type="presOf" srcId="{49550319-59D4-4470-AEC7-AEF5F8CCC49D}" destId="{9798DC7A-FA62-4561-83A1-96970DF6D48D}" srcOrd="0" destOrd="0" presId="urn:microsoft.com/office/officeart/2005/8/layout/process2"/>
    <dgm:cxn modelId="{ACE35EDE-6CE8-412C-AD5A-07B7BF9CD5C8}" type="presOf" srcId="{10EAB0C6-0BFE-4C5A-BEDC-2694CDEF583B}" destId="{D3935937-65A7-4CDD-9FCD-D760AFA12899}" srcOrd="0" destOrd="0" presId="urn:microsoft.com/office/officeart/2005/8/layout/process2"/>
    <dgm:cxn modelId="{CE621A90-1146-4E9F-BF21-A653F733DE3B}" type="presOf" srcId="{9AB521D5-78C1-4F7A-811B-48F32F0A58C0}" destId="{EF23A499-2477-4A62-B134-A8D4E7AD16DC}" srcOrd="1" destOrd="0" presId="urn:microsoft.com/office/officeart/2005/8/layout/process2"/>
    <dgm:cxn modelId="{C35CADE8-7821-4509-8E46-4B2D1C9A32CD}" srcId="{A64AC2AF-5A28-4BC8-91F7-FD65CCAF7625}" destId="{F5C530A5-C84A-4487-90D5-9886B4BD74B6}" srcOrd="9" destOrd="0" parTransId="{C35BD1BF-807F-45F9-B113-38529D6F75BC}" sibTransId="{37C89D75-D51C-485F-9FE2-6F227125FEA8}"/>
    <dgm:cxn modelId="{9D4B44AC-64FF-4938-AF19-C29743EBABE8}" srcId="{A64AC2AF-5A28-4BC8-91F7-FD65CCAF7625}" destId="{4906312F-F6FB-43EF-91CC-327DDCA7D45F}" srcOrd="2" destOrd="0" parTransId="{F0287377-8D8E-496C-B177-8CADE0525C0D}" sibTransId="{846D5D4F-4FF1-4A1D-BDEF-A6AD69E5B6CA}"/>
    <dgm:cxn modelId="{E0BD5C6B-F638-46DA-9F6E-B06EAE05AE5F}" type="presOf" srcId="{C8CEA014-414C-4E7A-8C76-88A17F9E4C69}" destId="{3F5B102B-E8E4-432E-A586-61BCCA8BA91F}" srcOrd="1" destOrd="0" presId="urn:microsoft.com/office/officeart/2005/8/layout/process2"/>
    <dgm:cxn modelId="{E0DAE8FA-D60E-4E9F-9830-EE54BF948F42}" type="presOf" srcId="{CFD932F8-772C-4A9C-8895-69C79DE7F774}" destId="{2A31ED9A-CEDC-4F58-817D-1BD96F91D7C7}" srcOrd="0" destOrd="0" presId="urn:microsoft.com/office/officeart/2005/8/layout/process2"/>
    <dgm:cxn modelId="{8417DC91-7EEB-4E44-8F56-8298C8A54409}" type="presOf" srcId="{965FD483-87F3-4C04-8ABA-F5817B5140D6}" destId="{42361F13-306B-468D-852F-EE58B5CEABB6}" srcOrd="0" destOrd="0" presId="urn:microsoft.com/office/officeart/2005/8/layout/process2"/>
    <dgm:cxn modelId="{8A78AAD5-B086-4D94-A3EB-EB3415B45A1C}" type="presOf" srcId="{846D5D4F-4FF1-4A1D-BDEF-A6AD69E5B6CA}" destId="{53197EED-994C-4CF8-9544-71139E1C4836}" srcOrd="1" destOrd="0" presId="urn:microsoft.com/office/officeart/2005/8/layout/process2"/>
    <dgm:cxn modelId="{CC9DDA8D-DDA3-4383-83D7-5684CC92D87A}" type="presOf" srcId="{FB35DAC8-4209-4796-AB57-E285B7AD2F10}" destId="{EB29AB02-A004-41C5-BEFF-9DA1C8A548D4}" srcOrd="0" destOrd="0" presId="urn:microsoft.com/office/officeart/2005/8/layout/process2"/>
    <dgm:cxn modelId="{C396B86B-70F4-4593-8F49-4BE848667510}" type="presOf" srcId="{CFD932F8-772C-4A9C-8895-69C79DE7F774}" destId="{3E75A466-1BB9-41C1-8E83-0F5AB3DB164C}" srcOrd="1" destOrd="0" presId="urn:microsoft.com/office/officeart/2005/8/layout/process2"/>
    <dgm:cxn modelId="{9D44A722-6E77-43EB-93A1-212600D5A07D}" type="presOf" srcId="{9AB521D5-78C1-4F7A-811B-48F32F0A58C0}" destId="{ABFC4E8A-104A-4794-A2EA-BC78C62F4914}" srcOrd="0" destOrd="0" presId="urn:microsoft.com/office/officeart/2005/8/layout/process2"/>
    <dgm:cxn modelId="{8AF93E12-69E0-44ED-A1DC-873DBE9B3171}" type="presOf" srcId="{FA525612-158B-488C-8F38-F33019B45984}" destId="{541A0696-30F6-4F82-A292-C3681DA2A404}" srcOrd="0" destOrd="0" presId="urn:microsoft.com/office/officeart/2005/8/layout/process2"/>
    <dgm:cxn modelId="{16D71F28-9DAD-4A5C-912B-E8E03920AB9C}" type="presOf" srcId="{5531E132-13FC-481E-91B2-F5A488E741D6}" destId="{A322FC80-D630-43F7-B52B-EBFC419579B5}" srcOrd="0" destOrd="0" presId="urn:microsoft.com/office/officeart/2005/8/layout/process2"/>
    <dgm:cxn modelId="{D07BE2F1-9460-479B-BC7D-4007460660DD}" type="presOf" srcId="{7134FBC3-9401-4B54-ADC5-2538A422FFB0}" destId="{F2731236-19F4-42D6-85A0-7989C395C6A6}" srcOrd="0" destOrd="0" presId="urn:microsoft.com/office/officeart/2005/8/layout/process2"/>
    <dgm:cxn modelId="{A18C31D3-4A70-48F4-9049-DD7B43426FCA}" srcId="{A64AC2AF-5A28-4BC8-91F7-FD65CCAF7625}" destId="{A7ECB705-BE03-4A08-BB9C-FEC88CD57E42}" srcOrd="10" destOrd="0" parTransId="{AA72120C-1AB2-4599-8BE4-80EFA361E6AD}" sibTransId="{30D32223-1AFB-4110-94EC-7E86CDFB3158}"/>
    <dgm:cxn modelId="{391D95C1-83B2-4E78-85E8-175A6BDD4971}" type="presOf" srcId="{FDF907CE-3800-424E-AB85-170616FB7D3B}" destId="{A0B06E6F-9C93-4851-B773-D08E53B1CF4F}" srcOrd="0" destOrd="0" presId="urn:microsoft.com/office/officeart/2005/8/layout/process2"/>
    <dgm:cxn modelId="{DF14EAC9-3EA6-4CD3-9387-EF52D70DD5C3}" type="presOf" srcId="{846D5D4F-4FF1-4A1D-BDEF-A6AD69E5B6CA}" destId="{66C7A4FB-7EFC-4194-826D-E846682A4BCD}" srcOrd="0" destOrd="0" presId="urn:microsoft.com/office/officeart/2005/8/layout/process2"/>
    <dgm:cxn modelId="{8A67120E-3F86-42B9-BF3E-8721E0243AF8}" type="presOf" srcId="{3803F03A-6864-4B74-B100-39BDC2AC8088}" destId="{A21E613A-876C-48B0-B701-1BEE581FEC4E}" srcOrd="1" destOrd="0" presId="urn:microsoft.com/office/officeart/2005/8/layout/process2"/>
    <dgm:cxn modelId="{F42AD2CE-E332-471F-99E4-039580F980C6}" srcId="{A64AC2AF-5A28-4BC8-91F7-FD65CCAF7625}" destId="{80E2F252-47B2-470F-802B-29CA65C68D00}" srcOrd="1" destOrd="0" parTransId="{B69AA0DF-F6BE-4A4C-AE68-914D5F6E559A}" sibTransId="{9AB521D5-78C1-4F7A-811B-48F32F0A58C0}"/>
    <dgm:cxn modelId="{942D2C40-BEB4-4EDD-A591-791C198C6EA1}" type="presOf" srcId="{5531E132-13FC-481E-91B2-F5A488E741D6}" destId="{61E6BB52-1D88-4337-A24F-AC6EAA9952A8}" srcOrd="1" destOrd="0" presId="urn:microsoft.com/office/officeart/2005/8/layout/process2"/>
    <dgm:cxn modelId="{6F974594-F9A6-4005-B323-1961D916F406}" srcId="{A64AC2AF-5A28-4BC8-91F7-FD65CCAF7625}" destId="{D6901793-A3C6-4F15-BD04-01EBFFDE3AB1}" srcOrd="8" destOrd="0" parTransId="{B9CE6A17-AC8B-49B9-A952-359B34A76836}" sibTransId="{FA525612-158B-488C-8F38-F33019B45984}"/>
    <dgm:cxn modelId="{B15318FA-FEB5-483F-9C84-8525DA30C307}" type="presOf" srcId="{3803F03A-6864-4B74-B100-39BDC2AC8088}" destId="{594DD579-45B6-409D-805A-F9DAE593ADDF}" srcOrd="0" destOrd="0" presId="urn:microsoft.com/office/officeart/2005/8/layout/process2"/>
    <dgm:cxn modelId="{641831A7-7CA2-4E38-8E15-17FB1A3A0B78}" type="presOf" srcId="{49550319-59D4-4470-AEC7-AEF5F8CCC49D}" destId="{CFA6D83A-1535-4A0D-847E-A0F898423487}" srcOrd="1" destOrd="0" presId="urn:microsoft.com/office/officeart/2005/8/layout/process2"/>
    <dgm:cxn modelId="{79AD5741-E5D4-4160-AA7B-BAAD459659CF}" type="presOf" srcId="{80E2F252-47B2-470F-802B-29CA65C68D00}" destId="{04A83028-9110-46FE-80D1-8A4FB18461C5}" srcOrd="0" destOrd="0" presId="urn:microsoft.com/office/officeart/2005/8/layout/process2"/>
    <dgm:cxn modelId="{F16A76DE-1BCD-444C-B12B-8A0E5BC5790B}" srcId="{A64AC2AF-5A28-4BC8-91F7-FD65CCAF7625}" destId="{10EAB0C6-0BFE-4C5A-BEDC-2694CDEF583B}" srcOrd="4" destOrd="0" parTransId="{6CB46304-D2C9-475D-BA53-C208F7E4DC67}" sibTransId="{5531E132-13FC-481E-91B2-F5A488E741D6}"/>
    <dgm:cxn modelId="{96719650-87DB-416F-BF91-B345EB435EA2}" type="presOf" srcId="{F5C530A5-C84A-4487-90D5-9886B4BD74B6}" destId="{5F9F3AA5-D5F7-4E5A-80D5-F53FA38BE716}" srcOrd="0" destOrd="0" presId="urn:microsoft.com/office/officeart/2005/8/layout/process2"/>
    <dgm:cxn modelId="{5721EB4D-DA4E-4D10-AAD4-91A103D95086}" type="presOf" srcId="{965FD483-87F3-4C04-8ABA-F5817B5140D6}" destId="{44EC56FE-1C28-4CE9-93DA-DC360DB1BCB2}" srcOrd="1" destOrd="0" presId="urn:microsoft.com/office/officeart/2005/8/layout/process2"/>
    <dgm:cxn modelId="{3E644DBF-75FA-4467-8784-3A650046C555}" type="presOf" srcId="{FA525612-158B-488C-8F38-F33019B45984}" destId="{54B98146-25D3-4505-99A1-8F898417C283}" srcOrd="1" destOrd="0" presId="urn:microsoft.com/office/officeart/2005/8/layout/process2"/>
    <dgm:cxn modelId="{F6068B83-CCD8-4FEF-AFFD-C2CC14D85125}" type="presOf" srcId="{CCB39914-6285-4FED-A1C9-074A1E9AC5F8}" destId="{D9E2A3B4-E3AE-479A-8F9F-8D57F99CF023}" srcOrd="0" destOrd="0" presId="urn:microsoft.com/office/officeart/2005/8/layout/process2"/>
    <dgm:cxn modelId="{DE8C4E8C-5409-4D82-B155-D53240E44DA4}" srcId="{A64AC2AF-5A28-4BC8-91F7-FD65CCAF7625}" destId="{CCB39914-6285-4FED-A1C9-074A1E9AC5F8}" srcOrd="7" destOrd="0" parTransId="{2585AB7A-97FD-4402-BE44-F5D488B4E3A1}" sibTransId="{C8CEA014-414C-4E7A-8C76-88A17F9E4C69}"/>
    <dgm:cxn modelId="{B2885892-C451-4C3B-8BB5-A1CA9DEDD3D7}" type="presOf" srcId="{A64AC2AF-5A28-4BC8-91F7-FD65CCAF7625}" destId="{EF329B59-B914-47D0-9BF2-2A4DEF5F1855}" srcOrd="0" destOrd="0" presId="urn:microsoft.com/office/officeart/2005/8/layout/process2"/>
    <dgm:cxn modelId="{CE0CBAE4-D2B9-4FC8-9FB0-0E30E19D1189}" type="presOf" srcId="{37C89D75-D51C-485F-9FE2-6F227125FEA8}" destId="{9865BC25-5F86-4F3C-A6C1-635FA42ACC05}" srcOrd="0" destOrd="0" presId="urn:microsoft.com/office/officeart/2005/8/layout/process2"/>
    <dgm:cxn modelId="{965DD36C-B3EC-4A7E-BE7D-F913C95B7B92}" type="presParOf" srcId="{EF329B59-B914-47D0-9BF2-2A4DEF5F1855}" destId="{F2731236-19F4-42D6-85A0-7989C395C6A6}" srcOrd="0" destOrd="0" presId="urn:microsoft.com/office/officeart/2005/8/layout/process2"/>
    <dgm:cxn modelId="{25DCFA58-5CE5-45F9-B021-7D36A0A885FF}" type="presParOf" srcId="{EF329B59-B914-47D0-9BF2-2A4DEF5F1855}" destId="{9798DC7A-FA62-4561-83A1-96970DF6D48D}" srcOrd="1" destOrd="0" presId="urn:microsoft.com/office/officeart/2005/8/layout/process2"/>
    <dgm:cxn modelId="{70B3404C-1A5F-471B-8B95-86A9BF3EC037}" type="presParOf" srcId="{9798DC7A-FA62-4561-83A1-96970DF6D48D}" destId="{CFA6D83A-1535-4A0D-847E-A0F898423487}" srcOrd="0" destOrd="0" presId="urn:microsoft.com/office/officeart/2005/8/layout/process2"/>
    <dgm:cxn modelId="{8ECBF6C9-6D04-4B8F-ADCA-21F5C8AC2DB3}" type="presParOf" srcId="{EF329B59-B914-47D0-9BF2-2A4DEF5F1855}" destId="{04A83028-9110-46FE-80D1-8A4FB18461C5}" srcOrd="2" destOrd="0" presId="urn:microsoft.com/office/officeart/2005/8/layout/process2"/>
    <dgm:cxn modelId="{DE05805A-3AC2-48FF-8843-2956462C526A}" type="presParOf" srcId="{EF329B59-B914-47D0-9BF2-2A4DEF5F1855}" destId="{ABFC4E8A-104A-4794-A2EA-BC78C62F4914}" srcOrd="3" destOrd="0" presId="urn:microsoft.com/office/officeart/2005/8/layout/process2"/>
    <dgm:cxn modelId="{D1F8E68C-DFD4-45C4-97EA-82E4E3899704}" type="presParOf" srcId="{ABFC4E8A-104A-4794-A2EA-BC78C62F4914}" destId="{EF23A499-2477-4A62-B134-A8D4E7AD16DC}" srcOrd="0" destOrd="0" presId="urn:microsoft.com/office/officeart/2005/8/layout/process2"/>
    <dgm:cxn modelId="{E458DA9D-DC75-4A0D-A9A6-02893D34F4D2}" type="presParOf" srcId="{EF329B59-B914-47D0-9BF2-2A4DEF5F1855}" destId="{DD693C95-153C-4F44-9AEC-F677C6BDFADC}" srcOrd="4" destOrd="0" presId="urn:microsoft.com/office/officeart/2005/8/layout/process2"/>
    <dgm:cxn modelId="{C87EEA34-8C01-4FFF-90A7-1575B121F314}" type="presParOf" srcId="{EF329B59-B914-47D0-9BF2-2A4DEF5F1855}" destId="{66C7A4FB-7EFC-4194-826D-E846682A4BCD}" srcOrd="5" destOrd="0" presId="urn:microsoft.com/office/officeart/2005/8/layout/process2"/>
    <dgm:cxn modelId="{61979FB2-0CB7-4D0B-AF7B-D602AF0A3571}" type="presParOf" srcId="{66C7A4FB-7EFC-4194-826D-E846682A4BCD}" destId="{53197EED-994C-4CF8-9544-71139E1C4836}" srcOrd="0" destOrd="0" presId="urn:microsoft.com/office/officeart/2005/8/layout/process2"/>
    <dgm:cxn modelId="{A52E71C6-6329-49C4-91EE-F5E5D055A5C2}" type="presParOf" srcId="{EF329B59-B914-47D0-9BF2-2A4DEF5F1855}" destId="{A0B06E6F-9C93-4851-B773-D08E53B1CF4F}" srcOrd="6" destOrd="0" presId="urn:microsoft.com/office/officeart/2005/8/layout/process2"/>
    <dgm:cxn modelId="{70716B68-C5FE-48A2-93C2-C2646119BC2A}" type="presParOf" srcId="{EF329B59-B914-47D0-9BF2-2A4DEF5F1855}" destId="{2A31ED9A-CEDC-4F58-817D-1BD96F91D7C7}" srcOrd="7" destOrd="0" presId="urn:microsoft.com/office/officeart/2005/8/layout/process2"/>
    <dgm:cxn modelId="{C5515471-AA77-4E3D-BACB-9F2AA9B9E1FD}" type="presParOf" srcId="{2A31ED9A-CEDC-4F58-817D-1BD96F91D7C7}" destId="{3E75A466-1BB9-41C1-8E83-0F5AB3DB164C}" srcOrd="0" destOrd="0" presId="urn:microsoft.com/office/officeart/2005/8/layout/process2"/>
    <dgm:cxn modelId="{109958A2-1DC6-49B7-BFD9-EACA8EBCC0F9}" type="presParOf" srcId="{EF329B59-B914-47D0-9BF2-2A4DEF5F1855}" destId="{D3935937-65A7-4CDD-9FCD-D760AFA12899}" srcOrd="8" destOrd="0" presId="urn:microsoft.com/office/officeart/2005/8/layout/process2"/>
    <dgm:cxn modelId="{41F7DCAD-63A3-4AE8-B3EC-4B45E0D0F222}" type="presParOf" srcId="{EF329B59-B914-47D0-9BF2-2A4DEF5F1855}" destId="{A322FC80-D630-43F7-B52B-EBFC419579B5}" srcOrd="9" destOrd="0" presId="urn:microsoft.com/office/officeart/2005/8/layout/process2"/>
    <dgm:cxn modelId="{4E0EF232-3480-473F-96A3-2C50A3777665}" type="presParOf" srcId="{A322FC80-D630-43F7-B52B-EBFC419579B5}" destId="{61E6BB52-1D88-4337-A24F-AC6EAA9952A8}" srcOrd="0" destOrd="0" presId="urn:microsoft.com/office/officeart/2005/8/layout/process2"/>
    <dgm:cxn modelId="{9F1B49E1-ED90-4B4B-A1BD-F99557CDF2F0}" type="presParOf" srcId="{EF329B59-B914-47D0-9BF2-2A4DEF5F1855}" destId="{428F2AE2-9269-4F4C-840E-C89E510F3F3C}" srcOrd="10" destOrd="0" presId="urn:microsoft.com/office/officeart/2005/8/layout/process2"/>
    <dgm:cxn modelId="{E1A0C606-D9CC-4E54-B5DD-B6F85DDDAF74}" type="presParOf" srcId="{EF329B59-B914-47D0-9BF2-2A4DEF5F1855}" destId="{594DD579-45B6-409D-805A-F9DAE593ADDF}" srcOrd="11" destOrd="0" presId="urn:microsoft.com/office/officeart/2005/8/layout/process2"/>
    <dgm:cxn modelId="{A49924FB-4A4A-4E1D-8CA2-2ECAC7E905F3}" type="presParOf" srcId="{594DD579-45B6-409D-805A-F9DAE593ADDF}" destId="{A21E613A-876C-48B0-B701-1BEE581FEC4E}" srcOrd="0" destOrd="0" presId="urn:microsoft.com/office/officeart/2005/8/layout/process2"/>
    <dgm:cxn modelId="{D8DDEBE3-71F0-4D6A-8B00-C0AC6416E51B}" type="presParOf" srcId="{EF329B59-B914-47D0-9BF2-2A4DEF5F1855}" destId="{EB29AB02-A004-41C5-BEFF-9DA1C8A548D4}" srcOrd="12" destOrd="0" presId="urn:microsoft.com/office/officeart/2005/8/layout/process2"/>
    <dgm:cxn modelId="{76651710-1B80-4661-B724-F5B017016135}" type="presParOf" srcId="{EF329B59-B914-47D0-9BF2-2A4DEF5F1855}" destId="{42361F13-306B-468D-852F-EE58B5CEABB6}" srcOrd="13" destOrd="0" presId="urn:microsoft.com/office/officeart/2005/8/layout/process2"/>
    <dgm:cxn modelId="{9F5BD61A-BA5A-4F23-959E-571848F27A8E}" type="presParOf" srcId="{42361F13-306B-468D-852F-EE58B5CEABB6}" destId="{44EC56FE-1C28-4CE9-93DA-DC360DB1BCB2}" srcOrd="0" destOrd="0" presId="urn:microsoft.com/office/officeart/2005/8/layout/process2"/>
    <dgm:cxn modelId="{ECFC722F-283E-47BE-A8BB-FF985A9E2E97}" type="presParOf" srcId="{EF329B59-B914-47D0-9BF2-2A4DEF5F1855}" destId="{D9E2A3B4-E3AE-479A-8F9F-8D57F99CF023}" srcOrd="14" destOrd="0" presId="urn:microsoft.com/office/officeart/2005/8/layout/process2"/>
    <dgm:cxn modelId="{867FB948-0BE7-471A-AD5D-DA869F1F5FED}" type="presParOf" srcId="{EF329B59-B914-47D0-9BF2-2A4DEF5F1855}" destId="{7EFFA17E-3DE9-4829-8B93-EA55F2544BB0}" srcOrd="15" destOrd="0" presId="urn:microsoft.com/office/officeart/2005/8/layout/process2"/>
    <dgm:cxn modelId="{8EC98DAE-7292-449F-BED8-4E8188DD446B}" type="presParOf" srcId="{7EFFA17E-3DE9-4829-8B93-EA55F2544BB0}" destId="{3F5B102B-E8E4-432E-A586-61BCCA8BA91F}" srcOrd="0" destOrd="0" presId="urn:microsoft.com/office/officeart/2005/8/layout/process2"/>
    <dgm:cxn modelId="{3E913554-54AB-47AC-9AD0-E6FE9C227D1A}" type="presParOf" srcId="{EF329B59-B914-47D0-9BF2-2A4DEF5F1855}" destId="{F3E27A61-E5A9-4FAA-B95B-E6F6C142DEA0}" srcOrd="16" destOrd="0" presId="urn:microsoft.com/office/officeart/2005/8/layout/process2"/>
    <dgm:cxn modelId="{3E12C257-A884-4C4A-AE3D-D8E668A54B75}" type="presParOf" srcId="{EF329B59-B914-47D0-9BF2-2A4DEF5F1855}" destId="{541A0696-30F6-4F82-A292-C3681DA2A404}" srcOrd="17" destOrd="0" presId="urn:microsoft.com/office/officeart/2005/8/layout/process2"/>
    <dgm:cxn modelId="{4AFFF6C8-EE5B-417D-A8A5-53901A9AA581}" type="presParOf" srcId="{541A0696-30F6-4F82-A292-C3681DA2A404}" destId="{54B98146-25D3-4505-99A1-8F898417C283}" srcOrd="0" destOrd="0" presId="urn:microsoft.com/office/officeart/2005/8/layout/process2"/>
    <dgm:cxn modelId="{8CFBFB7F-08DB-4CC7-9AE9-8BD36C3A9005}" type="presParOf" srcId="{EF329B59-B914-47D0-9BF2-2A4DEF5F1855}" destId="{5F9F3AA5-D5F7-4E5A-80D5-F53FA38BE716}" srcOrd="18" destOrd="0" presId="urn:microsoft.com/office/officeart/2005/8/layout/process2"/>
    <dgm:cxn modelId="{66F37D09-444F-4939-9AA5-4120C06C5964}" type="presParOf" srcId="{EF329B59-B914-47D0-9BF2-2A4DEF5F1855}" destId="{9865BC25-5F86-4F3C-A6C1-635FA42ACC05}" srcOrd="19" destOrd="0" presId="urn:microsoft.com/office/officeart/2005/8/layout/process2"/>
    <dgm:cxn modelId="{A75D17F8-C373-4498-BE84-4E15214C588C}" type="presParOf" srcId="{9865BC25-5F86-4F3C-A6C1-635FA42ACC05}" destId="{B48D253A-2909-4AFE-A7C8-D20D060C6590}" srcOrd="0" destOrd="0" presId="urn:microsoft.com/office/officeart/2005/8/layout/process2"/>
    <dgm:cxn modelId="{B4152207-9F9D-4937-B58E-DFF9E44DDA23}" type="presParOf" srcId="{EF329B59-B914-47D0-9BF2-2A4DEF5F1855}" destId="{7832477B-22EB-4125-B64B-2E25BFEF9A18}" srcOrd="20" destOrd="0" presId="urn:microsoft.com/office/officeart/2005/8/layout/process2"/>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8A571-DDE1-484E-9091-0F36EA78241E}">
      <dsp:nvSpPr>
        <dsp:cNvPr id="0" name=""/>
        <dsp:cNvSpPr/>
      </dsp:nvSpPr>
      <dsp:spPr>
        <a:xfrm>
          <a:off x="628649" y="0"/>
          <a:ext cx="7124700" cy="5334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EA130FE-12B2-4312-8FDA-8DD5033ED5F8}">
      <dsp:nvSpPr>
        <dsp:cNvPr id="0" name=""/>
        <dsp:cNvSpPr/>
      </dsp:nvSpPr>
      <dsp:spPr>
        <a:xfrm>
          <a:off x="1866"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نظریه</a:t>
          </a:r>
          <a:endParaRPr lang="en-US" sz="2100" kern="1200" dirty="0">
            <a:solidFill>
              <a:srgbClr val="FFFF00"/>
            </a:solidFill>
          </a:endParaRPr>
        </a:p>
      </dsp:txBody>
      <dsp:txXfrm>
        <a:off x="1866" y="1600199"/>
        <a:ext cx="1112350" cy="2133600"/>
      </dsp:txXfrm>
    </dsp:sp>
    <dsp:sp modelId="{19ED7B40-2D27-4917-8CEB-203FC8EE17FA}">
      <dsp:nvSpPr>
        <dsp:cNvPr id="0" name=""/>
        <dsp:cNvSpPr/>
      </dsp:nvSpPr>
      <dsp:spPr>
        <a:xfrm>
          <a:off x="1212852"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فرضیات</a:t>
          </a:r>
          <a:endParaRPr lang="en-US" sz="2100" kern="1200" dirty="0">
            <a:solidFill>
              <a:srgbClr val="FFFF00"/>
            </a:solidFill>
          </a:endParaRPr>
        </a:p>
      </dsp:txBody>
      <dsp:txXfrm>
        <a:off x="1212852" y="1600199"/>
        <a:ext cx="1112350" cy="2133600"/>
      </dsp:txXfrm>
    </dsp:sp>
    <dsp:sp modelId="{F69B336E-1EE7-4CF1-BC05-78A05EA5B2B7}">
      <dsp:nvSpPr>
        <dsp:cNvPr id="0" name=""/>
        <dsp:cNvSpPr/>
      </dsp:nvSpPr>
      <dsp:spPr>
        <a:xfrm>
          <a:off x="2423838"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عملیاتی کردن</a:t>
          </a:r>
          <a:endParaRPr lang="en-US" sz="2100" kern="1200" dirty="0">
            <a:solidFill>
              <a:srgbClr val="FFFF00"/>
            </a:solidFill>
          </a:endParaRPr>
        </a:p>
      </dsp:txBody>
      <dsp:txXfrm>
        <a:off x="2423838" y="1600199"/>
        <a:ext cx="1112350" cy="2133600"/>
      </dsp:txXfrm>
    </dsp:sp>
    <dsp:sp modelId="{3DBE2FA4-BEDA-40C9-83DF-25F13E8625CC}">
      <dsp:nvSpPr>
        <dsp:cNvPr id="0" name=""/>
        <dsp:cNvSpPr/>
      </dsp:nvSpPr>
      <dsp:spPr>
        <a:xfrm>
          <a:off x="3634824"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نمونه گیری</a:t>
          </a:r>
          <a:endParaRPr lang="en-US" sz="2100" kern="1200" dirty="0">
            <a:solidFill>
              <a:srgbClr val="FFFF00"/>
            </a:solidFill>
          </a:endParaRPr>
        </a:p>
      </dsp:txBody>
      <dsp:txXfrm>
        <a:off x="3634824" y="1600199"/>
        <a:ext cx="1112350" cy="2133600"/>
      </dsp:txXfrm>
    </dsp:sp>
    <dsp:sp modelId="{17E8AD1D-4647-4160-9FC3-1917352B7B61}">
      <dsp:nvSpPr>
        <dsp:cNvPr id="0" name=""/>
        <dsp:cNvSpPr/>
      </dsp:nvSpPr>
      <dsp:spPr>
        <a:xfrm>
          <a:off x="4845810"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گردآوری</a:t>
          </a:r>
          <a:endParaRPr lang="en-US" sz="2100" kern="1200" dirty="0">
            <a:solidFill>
              <a:srgbClr val="FFFF00"/>
            </a:solidFill>
          </a:endParaRPr>
        </a:p>
      </dsp:txBody>
      <dsp:txXfrm>
        <a:off x="4845810" y="1600199"/>
        <a:ext cx="1112350" cy="2133600"/>
      </dsp:txXfrm>
    </dsp:sp>
    <dsp:sp modelId="{4D8ABA09-DCF7-4E43-9825-451D3DA45D30}">
      <dsp:nvSpPr>
        <dsp:cNvPr id="0" name=""/>
        <dsp:cNvSpPr/>
      </dsp:nvSpPr>
      <dsp:spPr>
        <a:xfrm>
          <a:off x="6056797"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تفسیر</a:t>
          </a:r>
          <a:endParaRPr lang="en-US" sz="2100" kern="1200" dirty="0">
            <a:solidFill>
              <a:srgbClr val="FFFF00"/>
            </a:solidFill>
          </a:endParaRPr>
        </a:p>
      </dsp:txBody>
      <dsp:txXfrm>
        <a:off x="6056797" y="1600199"/>
        <a:ext cx="1112350" cy="2133600"/>
      </dsp:txXfrm>
    </dsp:sp>
    <dsp:sp modelId="{A142F21C-1CCD-4726-ADF3-30CC1D7DD232}">
      <dsp:nvSpPr>
        <dsp:cNvPr id="0" name=""/>
        <dsp:cNvSpPr/>
      </dsp:nvSpPr>
      <dsp:spPr>
        <a:xfrm>
          <a:off x="7267783" y="1600199"/>
          <a:ext cx="1112350" cy="21336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a-IR" sz="2100" b="1" kern="1200" dirty="0" smtClean="0">
              <a:solidFill>
                <a:srgbClr val="FFFF00"/>
              </a:solidFill>
              <a:effectLst>
                <a:outerShdw blurRad="38100" dist="38100" dir="2700000" algn="tl">
                  <a:srgbClr val="000000">
                    <a:alpha val="43137"/>
                  </a:srgbClr>
                </a:outerShdw>
              </a:effectLst>
              <a:cs typeface="B Nazanin" pitchFamily="2" charset="-78"/>
            </a:rPr>
            <a:t>ارزیابی اعتبار</a:t>
          </a:r>
          <a:endParaRPr lang="en-US" sz="2100" kern="1200" dirty="0">
            <a:solidFill>
              <a:srgbClr val="FFFF00"/>
            </a:solidFill>
          </a:endParaRPr>
        </a:p>
      </dsp:txBody>
      <dsp:txXfrm>
        <a:off x="7267783" y="1600199"/>
        <a:ext cx="1112350" cy="2133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D9247-EE98-4B47-BC9B-D6814FC29EEB}" type="datetimeFigureOut">
              <a:rPr lang="en-US" smtClean="0"/>
              <a:pPr/>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A2AFD-B4D2-4AAE-BEBA-81DE4506C1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A2AFD-B4D2-4AAE-BEBA-81DE4506C1B2}"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FE1B2E-9245-4E11-B967-8FD0E77712EA}" type="datetimeFigureOut">
              <a:rPr lang="en-US" smtClean="0"/>
              <a:pPr/>
              <a:t>7/10/2013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FE1B2E-9245-4E11-B967-8FD0E77712EA}"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FE1B2E-9245-4E11-B967-8FD0E77712EA}"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FE1B2E-9245-4E11-B967-8FD0E77712EA}"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FE1B2E-9245-4E11-B967-8FD0E77712EA}"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FE1B2E-9245-4E11-B967-8FD0E77712EA}"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FE1B2E-9245-4E11-B967-8FD0E77712EA}"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FE1B2E-9245-4E11-B967-8FD0E77712EA}"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E1B2E-9245-4E11-B967-8FD0E77712EA}"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FE1B2E-9245-4E11-B967-8FD0E77712EA}"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F6264-D3AF-4E1E-A4B3-0FB02D419DA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FE1B2E-9245-4E11-B967-8FD0E77712EA}"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92F6264-D3AF-4E1E-A4B3-0FB02D419DA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FE1B2E-9245-4E11-B967-8FD0E77712EA}" type="datetimeFigureOut">
              <a:rPr lang="en-US" smtClean="0"/>
              <a:pPr/>
              <a:t>7/10/2013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2F6264-D3AF-4E1E-A4B3-0FB02D419DA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3352800"/>
          </a:xfrm>
        </p:spPr>
        <p:txBody>
          <a:bodyPr>
            <a:normAutofit fontScale="90000"/>
            <a:scene3d>
              <a:camera prst="perspectiveRelaxedModerately"/>
              <a:lightRig rig="glow" dir="tl">
                <a:rot lat="0" lon="0" rev="5400000"/>
              </a:lightRig>
            </a:scene3d>
            <a:sp3d contourW="12700">
              <a:bevelT w="25400" h="25400"/>
              <a:contourClr>
                <a:schemeClr val="accent6">
                  <a:shade val="73000"/>
                </a:schemeClr>
              </a:contourClr>
            </a:sp3d>
          </a:bodyPr>
          <a:lstStyle/>
          <a:p>
            <a:pPr algn="ctr" rtl="1"/>
            <a:r>
              <a:rPr lang="en-US"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t/>
            </a:r>
            <a:br>
              <a:rPr lang="en-US"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br>
            <a:r>
              <a:rPr lang="fa-IR"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t>روش شناسی پژوهش </a:t>
            </a:r>
            <a:r>
              <a:rPr lang="fa-IR"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t>کیفی</a:t>
            </a:r>
            <a:br>
              <a:rPr lang="fa-IR"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br>
            <a:r>
              <a:rPr lang="en-US"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t/>
            </a:r>
            <a:br>
              <a:rPr lang="en-US" sz="60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rPr>
            </a:br>
            <a:r>
              <a:rPr lang="en-US" sz="6000"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Qualitative Research</a:t>
            </a:r>
            <a:br>
              <a:rPr lang="en-US" sz="6000"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br>
            <a:endParaRPr lang="en-US" sz="6000" cap="none" dirty="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Titr" pitchFamily="2" charset="-78"/>
            </a:endParaRPr>
          </a:p>
        </p:txBody>
      </p:sp>
      <p:sp>
        <p:nvSpPr>
          <p:cNvPr id="4" name="Title 1"/>
          <p:cNvSpPr txBox="1">
            <a:spLocks/>
          </p:cNvSpPr>
          <p:nvPr/>
        </p:nvSpPr>
        <p:spPr>
          <a:xfrm>
            <a:off x="574430" y="15240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lt"/>
              <a:ea typeface="+mj-ea"/>
              <a:cs typeface="B Titr" pitchFamily="2" charset="-78"/>
            </a:endParaRPr>
          </a:p>
        </p:txBody>
      </p:sp>
      <p:sp>
        <p:nvSpPr>
          <p:cNvPr id="5" name="Subtitle 2"/>
          <p:cNvSpPr txBox="1">
            <a:spLocks/>
          </p:cNvSpPr>
          <p:nvPr/>
        </p:nvSpPr>
        <p:spPr>
          <a:xfrm>
            <a:off x="1524000" y="3484098"/>
            <a:ext cx="6400800" cy="1752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sp>
        <p:nvSpPr>
          <p:cNvPr id="8" name="Rectangle 7"/>
          <p:cNvSpPr/>
          <p:nvPr/>
        </p:nvSpPr>
        <p:spPr>
          <a:xfrm>
            <a:off x="2286000" y="4724400"/>
            <a:ext cx="4800600" cy="1015663"/>
          </a:xfrm>
          <a:prstGeom prst="rect">
            <a:avLst/>
          </a:prstGeom>
        </p:spPr>
        <p:txBody>
          <a:bodyPr wrap="square">
            <a:spAutoFit/>
          </a:bodyPr>
          <a:lstStyle/>
          <a:p>
            <a:pPr algn="ctr"/>
            <a:r>
              <a:rPr lang="fa-IR" sz="2000" b="1" dirty="0" smtClean="0">
                <a:solidFill>
                  <a:srgbClr val="92D050"/>
                </a:solidFill>
                <a:effectLst>
                  <a:outerShdw blurRad="38100" dist="38100" dir="2700000" algn="tl">
                    <a:srgbClr val="000000">
                      <a:alpha val="43137"/>
                    </a:srgbClr>
                  </a:outerShdw>
                </a:effectLst>
                <a:cs typeface="B Nazanin" pitchFamily="2" charset="-78"/>
              </a:rPr>
              <a:t>کارگاه مقدماتی روش شناسی مطالعات کیفی</a:t>
            </a:r>
            <a:endParaRPr lang="en-US" sz="2000" b="1" dirty="0" smtClean="0">
              <a:solidFill>
                <a:srgbClr val="92D050"/>
              </a:solidFill>
              <a:effectLst>
                <a:outerShdw blurRad="38100" dist="38100" dir="2700000" algn="tl">
                  <a:srgbClr val="000000">
                    <a:alpha val="43137"/>
                  </a:srgbClr>
                </a:outerShdw>
              </a:effectLst>
              <a:cs typeface="B Nazanin" pitchFamily="2" charset="-78"/>
            </a:endParaRPr>
          </a:p>
          <a:p>
            <a:pPr algn="ctr" rtl="1"/>
            <a:r>
              <a:rPr lang="fa-IR" sz="2000" b="1" dirty="0" smtClean="0">
                <a:solidFill>
                  <a:srgbClr val="92D050"/>
                </a:solidFill>
                <a:effectLst>
                  <a:outerShdw blurRad="38100" dist="38100" dir="2700000" algn="tl">
                    <a:srgbClr val="000000">
                      <a:alpha val="43137"/>
                    </a:srgbClr>
                  </a:outerShdw>
                </a:effectLst>
                <a:cs typeface="B Nazanin" pitchFamily="2" charset="-78"/>
              </a:rPr>
              <a:t>دکتر نرگس کشتی </a:t>
            </a:r>
            <a:r>
              <a:rPr lang="fa-IR" sz="2000" b="1" dirty="0" smtClean="0">
                <a:solidFill>
                  <a:srgbClr val="92D050"/>
                </a:solidFill>
                <a:effectLst>
                  <a:outerShdw blurRad="38100" dist="38100" dir="2700000" algn="tl">
                    <a:srgbClr val="000000">
                      <a:alpha val="43137"/>
                    </a:srgbClr>
                  </a:outerShdw>
                </a:effectLst>
                <a:cs typeface="B Nazanin" pitchFamily="2" charset="-78"/>
              </a:rPr>
              <a:t>آرای</a:t>
            </a:r>
          </a:p>
          <a:p>
            <a:pPr algn="ctr" rtl="1"/>
            <a:r>
              <a:rPr lang="fa-IR" sz="2000" b="1" dirty="0" smtClean="0">
                <a:solidFill>
                  <a:srgbClr val="92D050"/>
                </a:solidFill>
                <a:effectLst>
                  <a:outerShdw blurRad="38100" dist="38100" dir="2700000" algn="tl">
                    <a:srgbClr val="000000">
                      <a:alpha val="43137"/>
                    </a:srgbClr>
                  </a:outerShdw>
                </a:effectLst>
                <a:cs typeface="B Nazanin" pitchFamily="2" charset="-78"/>
              </a:rPr>
              <a:t>دانشگاه آزاد اسلامی خوراسگان(اصفهان)</a:t>
            </a:r>
            <a:endParaRPr lang="fa-IR" sz="2000" b="1" dirty="0" smtClean="0">
              <a:solidFill>
                <a:srgbClr val="92D05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nchor="ctr">
            <a:normAutofit/>
          </a:bodyPr>
          <a:lstStyle/>
          <a:p>
            <a:pPr algn="ctr" eaLnBrk="1" hangingPunct="1"/>
            <a:r>
              <a:rPr lang="fa-IR" sz="3600" b="1" dirty="0" smtClean="0">
                <a:solidFill>
                  <a:srgbClr val="FF0000"/>
                </a:solidFill>
                <a:effectLst>
                  <a:outerShdw blurRad="38100" dist="38100" dir="2700000" algn="tl">
                    <a:srgbClr val="000000">
                      <a:alpha val="43137"/>
                    </a:srgbClr>
                  </a:outerShdw>
                </a:effectLst>
                <a:cs typeface="B Zar" pitchFamily="2" charset="-78"/>
              </a:rPr>
              <a:t>دغدغه هاي پژوهشهاي كيفي</a:t>
            </a:r>
            <a:endParaRPr lang="en-US" sz="36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6147" name="Content Placeholder 2"/>
          <p:cNvSpPr>
            <a:spLocks noGrp="1"/>
          </p:cNvSpPr>
          <p:nvPr>
            <p:ph idx="4294967295"/>
          </p:nvPr>
        </p:nvSpPr>
        <p:spPr>
          <a:xfrm>
            <a:off x="457200" y="2590800"/>
            <a:ext cx="8229600" cy="3733800"/>
          </a:xfrm>
        </p:spPr>
        <p:txBody>
          <a:bodyPr>
            <a:normAutofit/>
          </a:bodyPr>
          <a:lstStyle/>
          <a:p>
            <a:pPr algn="r"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استفاده از ديدگاه كنشگران اجتماعي</a:t>
            </a:r>
          </a:p>
          <a:p>
            <a:pPr algn="r"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توصيف فربه </a:t>
            </a:r>
            <a:r>
              <a:rPr lang="en-GB" sz="3200" b="1" dirty="0" smtClean="0">
                <a:solidFill>
                  <a:srgbClr val="FFFF00"/>
                </a:solidFill>
                <a:effectLst>
                  <a:outerShdw blurRad="38100" dist="38100" dir="2700000" algn="tl">
                    <a:srgbClr val="000000">
                      <a:alpha val="43137"/>
                    </a:srgbClr>
                  </a:outerShdw>
                </a:effectLst>
                <a:cs typeface="B Zar" pitchFamily="2" charset="-78"/>
              </a:rPr>
              <a:t>(Thick description)</a:t>
            </a:r>
            <a:endParaRPr lang="fa-IR" sz="3200" b="1" dirty="0" smtClean="0">
              <a:solidFill>
                <a:srgbClr val="FFFF00"/>
              </a:solidFill>
              <a:effectLst>
                <a:outerShdw blurRad="38100" dist="38100" dir="2700000" algn="tl">
                  <a:srgbClr val="000000">
                    <a:alpha val="43137"/>
                  </a:srgbClr>
                </a:outerShdw>
              </a:effectLst>
              <a:cs typeface="B Zar" pitchFamily="2" charset="-78"/>
            </a:endParaRPr>
          </a:p>
          <a:p>
            <a:pPr algn="r"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تمركز بر فرآيندهاي اجتماعي</a:t>
            </a:r>
          </a:p>
          <a:p>
            <a:pPr algn="r"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پذيرش رهيافت انعطاف پذير </a:t>
            </a:r>
          </a:p>
          <a:p>
            <a:pPr algn="r"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پروراندن مفاهيم و نظريه </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762000"/>
          </a:xfrm>
        </p:spPr>
        <p:txBody>
          <a:bodyPr>
            <a:normAutofit fontScale="90000"/>
          </a:bodyPr>
          <a:lstStyle/>
          <a:p>
            <a:pPr algn="ctr" rtl="1"/>
            <a:r>
              <a:rPr lang="fa-IR" sz="5400" b="1" dirty="0" smtClean="0">
                <a:solidFill>
                  <a:srgbClr val="FFFF00"/>
                </a:solidFill>
                <a:effectLst>
                  <a:outerShdw blurRad="38100" dist="38100" dir="2700000" algn="tl">
                    <a:srgbClr val="000000">
                      <a:alpha val="43137"/>
                    </a:srgbClr>
                  </a:outerShdw>
                </a:effectLst>
                <a:cs typeface="B Nazanin" pitchFamily="2" charset="-78"/>
              </a:rPr>
              <a:t/>
            </a:r>
            <a:br>
              <a:rPr lang="fa-IR" sz="5400" b="1" dirty="0" smtClean="0">
                <a:solidFill>
                  <a:srgbClr val="FFFF00"/>
                </a:solidFill>
                <a:effectLst>
                  <a:outerShdw blurRad="38100" dist="38100" dir="2700000" algn="tl">
                    <a:srgbClr val="000000">
                      <a:alpha val="43137"/>
                    </a:srgbClr>
                  </a:outerShdw>
                </a:effectLst>
                <a:cs typeface="B Nazanin" pitchFamily="2" charset="-78"/>
              </a:rPr>
            </a:br>
            <a:r>
              <a:rPr lang="fa-IR" sz="4800" b="1" dirty="0" smtClean="0">
                <a:solidFill>
                  <a:srgbClr val="FFFF00"/>
                </a:solidFill>
                <a:effectLst>
                  <a:outerShdw blurRad="38100" dist="38100" dir="2700000" algn="tl">
                    <a:srgbClr val="000000">
                      <a:alpha val="43137"/>
                    </a:srgbClr>
                  </a:outerShdw>
                </a:effectLst>
                <a:cs typeface="B Nazanin" pitchFamily="2" charset="-78"/>
              </a:rPr>
              <a:t> </a:t>
            </a:r>
            <a:r>
              <a:rPr lang="fa-IR" sz="5300" b="1" dirty="0" smtClean="0">
                <a:solidFill>
                  <a:srgbClr val="FF0000"/>
                </a:solidFill>
                <a:effectLst>
                  <a:outerShdw blurRad="38100" dist="38100" dir="2700000" algn="tl">
                    <a:srgbClr val="000000">
                      <a:alpha val="43137"/>
                    </a:srgbClr>
                  </a:outerShdw>
                </a:effectLst>
                <a:cs typeface="B Zar" pitchFamily="2" charset="-78"/>
              </a:rPr>
              <a:t>پایایی داده های حاصل از مصاحبه</a:t>
            </a:r>
            <a:endParaRPr lang="en-US" sz="5300" dirty="0">
              <a:solidFill>
                <a:srgbClr val="FF0000"/>
              </a:solidFill>
              <a:cs typeface="B Zar" pitchFamily="2" charset="-78"/>
            </a:endParaRPr>
          </a:p>
        </p:txBody>
      </p:sp>
      <p:sp>
        <p:nvSpPr>
          <p:cNvPr id="3" name="Content Placeholder 2"/>
          <p:cNvSpPr>
            <a:spLocks noGrp="1"/>
          </p:cNvSpPr>
          <p:nvPr>
            <p:ph idx="1"/>
          </p:nvPr>
        </p:nvSpPr>
        <p:spPr/>
        <p:txBody>
          <a:bodyPr>
            <a:normAutofit lnSpcReduction="10000"/>
          </a:bodyPr>
          <a:lstStyle/>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آموزش مصاحبه گران و استفاده از راهنمای مصاحبه یا پرسش های مولّد در مصاحبه های آزمایشی یا پس از اولین مصاحبه</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آموزش و تبادل نظر درباره شیوه اجرای تفسیر و روش کدگذاری، به هنگام تفسیر داده ها</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تکوین داده ها باید به نحوی تحلیل شود که بتوان مشخص کرد کدام گزاره متعلق به فرد مورد مطالعه است و کدامیک تفسیر محقق است.</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روش کار در میدان به هنگام مصاحبه باید از طریق آموزش یا کنترل مجدد تحلیل شود. تا امکان مقایسه یافته های مصاحبه گران مختلف فراهم شود.</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هرچه فرایند تحقیق به منزله یک کل با جزئیات بیشتری ثبت شود، پایایی کل فرا یند بهتر است. </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اعتبار بر اساس رویه تحقیق</a:t>
            </a:r>
            <a:endParaRPr lang="en-US" dirty="0"/>
          </a:p>
        </p:txBody>
      </p:sp>
      <p:sp>
        <p:nvSpPr>
          <p:cNvPr id="3" name="Content Placeholder 2"/>
          <p:cNvSpPr>
            <a:spLocks noGrp="1"/>
          </p:cNvSpPr>
          <p:nvPr>
            <p:ph idx="1"/>
          </p:nvPr>
        </p:nvSpPr>
        <p:spPr>
          <a:xfrm>
            <a:off x="457200" y="2133600"/>
            <a:ext cx="8229600" cy="4191000"/>
          </a:xfrm>
        </p:spPr>
        <p:txBody>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در بحث اعتبار، پرسش اصلی آن است که محققان همان چیزی را می بینند که تصور می کنند که می بینند. تا چه میزان ساخته های محقق بر ساخته های افراد مورد مطالعه متکی است. اساساً سه نوع خطا ممکن است بوجود آید:</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قائل شدن به رابطه ای که در اصل وجود ندارد( خطای نوع اول)</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انکار به رابطه ای که در اصل وجود دارد( خطای نوع دوم)</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طرح پرسش های غلط ( خطای نوع سوم)</a:t>
            </a:r>
          </a:p>
          <a:p>
            <a:pPr algn="justLow" rtl="1">
              <a:buNone/>
            </a:pPr>
            <a:r>
              <a:rPr lang="fa-IR" b="1" dirty="0" smtClean="0">
                <a:solidFill>
                  <a:srgbClr val="FFFF00"/>
                </a:solidFill>
                <a:effectLst>
                  <a:outerShdw blurRad="38100" dist="38100" dir="2700000" algn="tl">
                    <a:srgbClr val="000000">
                      <a:alpha val="43137"/>
                    </a:srgbClr>
                  </a:outerShdw>
                </a:effectLst>
                <a:cs typeface="B Nazanin" pitchFamily="2" charset="-78"/>
              </a:rPr>
              <a:t>معیارهای اعتبار پژوهش کیفی عبارتند از:</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nchor="ctr"/>
          <a:lstStyle/>
          <a:p>
            <a:pPr eaLnBrk="1" hangingPunct="1"/>
            <a:endParaRPr lang="en-US" dirty="0" smtClean="0"/>
          </a:p>
        </p:txBody>
      </p:sp>
      <p:sp>
        <p:nvSpPr>
          <p:cNvPr id="76803" name="Rectangle 3"/>
          <p:cNvSpPr>
            <a:spLocks noGrp="1" noChangeArrowheads="1"/>
          </p:cNvSpPr>
          <p:nvPr>
            <p:ph type="body" idx="4294967295"/>
          </p:nvPr>
        </p:nvSpPr>
        <p:spPr>
          <a:xfrm>
            <a:off x="457200" y="1371600"/>
            <a:ext cx="8229600" cy="4953000"/>
          </a:xfrm>
        </p:spPr>
        <p:txBody>
          <a:bodyPr>
            <a:noAutofit/>
          </a:bodyPr>
          <a:lstStyle/>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در تحقیقات کیفی اعتبار مبتنی است بر روائی ابزار ، تعمیم پذیری داده ها و عینی بودن داده ها </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در تحقیقات کیفی اعتبار مبتنی است بر</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 اعتماد پذیری </a:t>
            </a:r>
            <a:r>
              <a:rPr lang="en-AU" sz="3600" b="1" dirty="0" smtClean="0">
                <a:solidFill>
                  <a:srgbClr val="FFFF00"/>
                </a:solidFill>
                <a:effectLst>
                  <a:outerShdw blurRad="38100" dist="38100" dir="2700000" algn="tl">
                    <a:srgbClr val="000000">
                      <a:alpha val="43137"/>
                    </a:srgbClr>
                  </a:outerShdw>
                </a:effectLst>
                <a:cs typeface="B Nazanin" pitchFamily="2" charset="-78"/>
              </a:rPr>
              <a:t>trustworthiness)</a:t>
            </a:r>
            <a:r>
              <a:rPr lang="fa-IR" sz="3600" b="1" dirty="0" smtClean="0">
                <a:solidFill>
                  <a:srgbClr val="FFFF00"/>
                </a:solidFill>
                <a:effectLst>
                  <a:outerShdw blurRad="38100" dist="38100" dir="2700000" algn="tl">
                    <a:srgbClr val="000000">
                      <a:alpha val="43137"/>
                    </a:srgbClr>
                  </a:outerShdw>
                </a:effectLst>
                <a:cs typeface="B Nazanin" pitchFamily="2" charset="-78"/>
              </a:rPr>
              <a:t>)</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 باورپذبری (</a:t>
            </a:r>
            <a:r>
              <a:rPr lang="en-US" sz="3600" b="1" dirty="0" smtClean="0">
                <a:solidFill>
                  <a:srgbClr val="FFFF00"/>
                </a:solidFill>
                <a:effectLst>
                  <a:outerShdw blurRad="38100" dist="38100" dir="2700000" algn="tl">
                    <a:srgbClr val="000000">
                      <a:alpha val="43137"/>
                    </a:srgbClr>
                  </a:outerShdw>
                </a:effectLst>
                <a:cs typeface="B Nazanin" pitchFamily="2" charset="-78"/>
              </a:rPr>
              <a:t>(</a:t>
            </a:r>
            <a:r>
              <a:rPr lang="en-AU" sz="3600" b="1" dirty="0" smtClean="0">
                <a:solidFill>
                  <a:srgbClr val="FFFF00"/>
                </a:solidFill>
                <a:effectLst>
                  <a:outerShdw blurRad="38100" dist="38100" dir="2700000" algn="tl">
                    <a:srgbClr val="000000">
                      <a:alpha val="43137"/>
                    </a:srgbClr>
                  </a:outerShdw>
                </a:effectLst>
                <a:cs typeface="B Nazanin" pitchFamily="2" charset="-78"/>
              </a:rPr>
              <a:t>credibility</a:t>
            </a:r>
            <a:r>
              <a:rPr lang="fa-IR" sz="3600" b="1" dirty="0" smtClean="0">
                <a:solidFill>
                  <a:srgbClr val="FFFF00"/>
                </a:solidFill>
                <a:effectLst>
                  <a:outerShdw blurRad="38100" dist="38100" dir="2700000" algn="tl">
                    <a:srgbClr val="000000">
                      <a:alpha val="43137"/>
                    </a:srgbClr>
                  </a:outerShdw>
                </a:effectLst>
                <a:cs typeface="B Nazanin" pitchFamily="2" charset="-78"/>
              </a:rPr>
              <a:t> </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اطمینان پذیری </a:t>
            </a:r>
            <a:r>
              <a:rPr lang="en-US" sz="3600" b="1" dirty="0" smtClean="0">
                <a:solidFill>
                  <a:srgbClr val="FFFF00"/>
                </a:solidFill>
                <a:effectLst>
                  <a:outerShdw blurRad="38100" dist="38100" dir="2700000" algn="tl">
                    <a:srgbClr val="000000">
                      <a:alpha val="43137"/>
                    </a:srgbClr>
                  </a:outerShdw>
                </a:effectLst>
                <a:cs typeface="B Nazanin" pitchFamily="2" charset="-78"/>
              </a:rPr>
              <a:t>(</a:t>
            </a:r>
            <a:r>
              <a:rPr lang="en-AU" sz="3600" b="1" dirty="0" smtClean="0">
                <a:solidFill>
                  <a:srgbClr val="FFFF00"/>
                </a:solidFill>
                <a:effectLst>
                  <a:outerShdw blurRad="38100" dist="38100" dir="2700000" algn="tl">
                    <a:srgbClr val="000000">
                      <a:alpha val="43137"/>
                    </a:srgbClr>
                  </a:outerShdw>
                </a:effectLst>
                <a:cs typeface="B Nazanin" pitchFamily="2" charset="-78"/>
              </a:rPr>
              <a:t>dependability)</a:t>
            </a:r>
            <a:r>
              <a:rPr lang="fa-IR" sz="3600" b="1" dirty="0" smtClean="0">
                <a:solidFill>
                  <a:srgbClr val="FFFF00"/>
                </a:solidFill>
                <a:effectLst>
                  <a:outerShdw blurRad="38100" dist="38100" dir="2700000" algn="tl">
                    <a:srgbClr val="000000">
                      <a:alpha val="43137"/>
                    </a:srgbClr>
                  </a:outerShdw>
                </a:effectLst>
                <a:cs typeface="B Nazanin" pitchFamily="2" charset="-78"/>
              </a:rPr>
              <a:t>،</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 انتقال پذیری</a:t>
            </a:r>
            <a:r>
              <a:rPr lang="en-AU" sz="3600" b="1" dirty="0" smtClean="0">
                <a:solidFill>
                  <a:srgbClr val="FFFF00"/>
                </a:solidFill>
                <a:effectLst>
                  <a:outerShdw blurRad="38100" dist="38100" dir="2700000" algn="tl">
                    <a:srgbClr val="000000">
                      <a:alpha val="43137"/>
                    </a:srgbClr>
                  </a:outerShdw>
                </a:effectLst>
                <a:cs typeface="B Nazanin" pitchFamily="2" charset="-78"/>
              </a:rPr>
              <a:t>transferability)</a:t>
            </a:r>
            <a:r>
              <a:rPr lang="fa-IR" sz="3600" b="1" dirty="0" smtClean="0">
                <a:solidFill>
                  <a:srgbClr val="FFFF00"/>
                </a:solidFill>
                <a:effectLst>
                  <a:outerShdw blurRad="38100" dist="38100" dir="2700000" algn="tl">
                    <a:srgbClr val="000000">
                      <a:alpha val="43137"/>
                    </a:srgbClr>
                  </a:outerShdw>
                </a:effectLst>
                <a:cs typeface="B Nazanin" pitchFamily="2" charset="-78"/>
              </a:rPr>
              <a:t>) </a:t>
            </a:r>
          </a:p>
          <a:p>
            <a:pPr algn="r" rtl="1" eaLnBrk="1" hangingPunct="1">
              <a:lnSpc>
                <a:spcPct val="80000"/>
              </a:lnSpc>
              <a:buFont typeface="Wingdings" pitchFamily="2" charset="2"/>
              <a:buNone/>
            </a:pPr>
            <a:r>
              <a:rPr lang="fa-IR" sz="3600" b="1" dirty="0" smtClean="0">
                <a:solidFill>
                  <a:srgbClr val="FFFF00"/>
                </a:solidFill>
                <a:effectLst>
                  <a:outerShdw blurRad="38100" dist="38100" dir="2700000" algn="tl">
                    <a:srgbClr val="000000">
                      <a:alpha val="43137"/>
                    </a:srgbClr>
                  </a:outerShdw>
                </a:effectLst>
                <a:cs typeface="B Nazanin" pitchFamily="2" charset="-78"/>
              </a:rPr>
              <a:t> تصدیق پذیری </a:t>
            </a:r>
            <a:r>
              <a:rPr lang="en-US" sz="3600" b="1" dirty="0" smtClean="0">
                <a:solidFill>
                  <a:srgbClr val="FFFF00"/>
                </a:solidFill>
                <a:effectLst>
                  <a:outerShdw blurRad="38100" dist="38100" dir="2700000" algn="tl">
                    <a:srgbClr val="000000">
                      <a:alpha val="43137"/>
                    </a:srgbClr>
                  </a:outerShdw>
                </a:effectLst>
                <a:cs typeface="B Nazanin" pitchFamily="2" charset="-78"/>
              </a:rPr>
              <a:t>(</a:t>
            </a:r>
            <a:r>
              <a:rPr lang="en-AU" sz="3600" b="1" dirty="0" err="1" smtClean="0">
                <a:solidFill>
                  <a:srgbClr val="FFFF00"/>
                </a:solidFill>
                <a:effectLst>
                  <a:outerShdw blurRad="38100" dist="38100" dir="2700000" algn="tl">
                    <a:srgbClr val="000000">
                      <a:alpha val="43137"/>
                    </a:srgbClr>
                  </a:outerShdw>
                </a:effectLst>
                <a:cs typeface="B Nazanin" pitchFamily="2" charset="-78"/>
              </a:rPr>
              <a:t>confirmability</a:t>
            </a:r>
            <a:r>
              <a:rPr lang="en-AU" sz="3600" b="1" dirty="0" smtClean="0">
                <a:solidFill>
                  <a:srgbClr val="FFFF00"/>
                </a:solidFill>
                <a:effectLst>
                  <a:outerShdw blurRad="38100" dist="38100" dir="2700000" algn="tl">
                    <a:srgbClr val="000000">
                      <a:alpha val="43137"/>
                    </a:srgbClr>
                  </a:outerShdw>
                </a:effectLst>
                <a:cs typeface="B Nazanin" pitchFamily="2" charset="-78"/>
              </a:rPr>
              <a:t>)</a:t>
            </a:r>
          </a:p>
          <a:p>
            <a:pPr algn="r" rtl="1" eaLnBrk="1" hangingPunct="1">
              <a:lnSpc>
                <a:spcPct val="80000"/>
              </a:lnSpc>
              <a:buFont typeface="Wingdings" pitchFamily="2" charset="2"/>
              <a:buNone/>
            </a:pPr>
            <a:endParaRPr lang="en-AU" sz="36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nchor="ctr"/>
          <a:lstStyle/>
          <a:p>
            <a:pPr algn="ctr" rtl="1"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باورپذیری (</a:t>
            </a:r>
            <a:r>
              <a:rPr lang="en-US" b="1" dirty="0" smtClean="0">
                <a:solidFill>
                  <a:srgbClr val="FF0000"/>
                </a:solidFill>
                <a:effectLst>
                  <a:outerShdw blurRad="38100" dist="38100" dir="2700000" algn="tl">
                    <a:srgbClr val="000000">
                      <a:alpha val="43137"/>
                    </a:srgbClr>
                  </a:outerShdw>
                </a:effectLst>
                <a:cs typeface="B Zar" pitchFamily="2" charset="-78"/>
              </a:rPr>
              <a:t>(</a:t>
            </a:r>
            <a:r>
              <a:rPr lang="en-AU" sz="4000" b="1" dirty="0" smtClean="0">
                <a:solidFill>
                  <a:srgbClr val="FF0000"/>
                </a:solidFill>
                <a:effectLst>
                  <a:outerShdw blurRad="38100" dist="38100" dir="2700000" algn="tl">
                    <a:srgbClr val="000000">
                      <a:alpha val="43137"/>
                    </a:srgbClr>
                  </a:outerShdw>
                </a:effectLst>
                <a:cs typeface="B Zar" pitchFamily="2" charset="-78"/>
              </a:rPr>
              <a:t>credibility</a:t>
            </a:r>
          </a:p>
        </p:txBody>
      </p:sp>
      <p:sp>
        <p:nvSpPr>
          <p:cNvPr id="77827" name="Rectangle 3"/>
          <p:cNvSpPr>
            <a:spLocks noGrp="1" noChangeArrowheads="1"/>
          </p:cNvSpPr>
          <p:nvPr>
            <p:ph type="body" idx="4294967295"/>
          </p:nvPr>
        </p:nvSpPr>
        <p:spPr/>
        <p:txBody>
          <a:bodyPr>
            <a:normAutofit/>
          </a:bodyPr>
          <a:lstStyle/>
          <a:p>
            <a:pPr algn="r" rtl="1" eaLnBrk="1" hangingPunct="1"/>
            <a:r>
              <a:rPr lang="fa-IR" sz="3200" b="1" dirty="0" smtClean="0">
                <a:solidFill>
                  <a:srgbClr val="FFFF00"/>
                </a:solidFill>
                <a:effectLst>
                  <a:outerShdw blurRad="38100" dist="38100" dir="2700000" algn="tl">
                    <a:srgbClr val="000000">
                      <a:alpha val="43137"/>
                    </a:srgbClr>
                  </a:outerShdw>
                </a:effectLst>
                <a:cs typeface="B Nazanin" pitchFamily="2" charset="-78"/>
              </a:rPr>
              <a:t>حضور طولانی مدت در میدان و مشاهده مداوم، </a:t>
            </a:r>
          </a:p>
          <a:p>
            <a:pPr algn="r" rtl="1" eaLnBrk="1" hangingPunct="1"/>
            <a:r>
              <a:rPr lang="fa-IR" sz="3200" b="1" dirty="0" smtClean="0">
                <a:solidFill>
                  <a:srgbClr val="FFFF00"/>
                </a:solidFill>
                <a:effectLst>
                  <a:outerShdw blurRad="38100" dist="38100" dir="2700000" algn="tl">
                    <a:srgbClr val="000000">
                      <a:alpha val="43137"/>
                    </a:srgbClr>
                  </a:outerShdw>
                </a:effectLst>
                <a:cs typeface="B Nazanin" pitchFamily="2" charset="-78"/>
              </a:rPr>
              <a:t>چند بعدی کردن روش</a:t>
            </a:r>
          </a:p>
          <a:p>
            <a:pPr algn="r" rtl="1" eaLnBrk="1" hangingPunct="1"/>
            <a:r>
              <a:rPr lang="fa-IR" sz="3200" b="1" dirty="0" smtClean="0">
                <a:solidFill>
                  <a:srgbClr val="FFFF00"/>
                </a:solidFill>
                <a:effectLst>
                  <a:outerShdw blurRad="38100" dist="38100" dir="2700000" algn="tl">
                    <a:srgbClr val="000000">
                      <a:alpha val="43137"/>
                    </a:srgbClr>
                  </a:outerShdw>
                </a:effectLst>
                <a:cs typeface="B Nazanin" pitchFamily="2" charset="-78"/>
              </a:rPr>
              <a:t>مناسب بودن مبنای داوری تفسیرها و ارزیابی آنها</a:t>
            </a:r>
          </a:p>
          <a:p>
            <a:pPr algn="r" rtl="1"/>
            <a:r>
              <a:rPr lang="fa-IR" sz="3200" b="1" dirty="0" smtClean="0">
                <a:solidFill>
                  <a:srgbClr val="FFFF00"/>
                </a:solidFill>
                <a:effectLst>
                  <a:outerShdw blurRad="38100" dist="38100" dir="2700000" algn="tl">
                    <a:srgbClr val="000000">
                      <a:alpha val="43137"/>
                    </a:srgbClr>
                  </a:outerShdw>
                </a:effectLst>
                <a:cs typeface="B Nazanin" pitchFamily="2" charset="-78"/>
              </a:rPr>
              <a:t>کنترل توسط اعضا (ارزیابی اعتبار به روش ارتباطی داده هاو تفسیر توسط اعضا میدان مورد مطالعه)</a:t>
            </a:r>
          </a:p>
          <a:p>
            <a:pPr algn="r" rtl="1"/>
            <a:r>
              <a:rPr lang="fa-IR" sz="3200" b="1" dirty="0" smtClean="0">
                <a:solidFill>
                  <a:srgbClr val="FFFF00"/>
                </a:solidFill>
                <a:effectLst>
                  <a:outerShdw blurRad="38100" dist="38100" dir="2700000" algn="tl">
                    <a:srgbClr val="000000">
                      <a:alpha val="43137"/>
                    </a:srgbClr>
                  </a:outerShdw>
                </a:effectLst>
                <a:cs typeface="B Nazanin" pitchFamily="2" charset="-78"/>
              </a:rPr>
              <a:t>تحلیل موارد منفی یا تحليل افراد بيرون از محدوده (</a:t>
            </a:r>
            <a:r>
              <a:rPr lang="en-US" sz="3200" b="1" dirty="0" smtClean="0">
                <a:solidFill>
                  <a:srgbClr val="FFFF00"/>
                </a:solidFill>
                <a:effectLst>
                  <a:outerShdw blurRad="38100" dist="38100" dir="2700000" algn="tl">
                    <a:srgbClr val="000000">
                      <a:alpha val="43137"/>
                    </a:srgbClr>
                  </a:outerShdw>
                </a:effectLst>
                <a:cs typeface="B Nazanin" pitchFamily="2" charset="-78"/>
              </a:rPr>
              <a:t>outlier</a:t>
            </a:r>
            <a:r>
              <a:rPr lang="fa-IR" sz="3200" b="1" dirty="0" smtClean="0">
                <a:solidFill>
                  <a:srgbClr val="FFFF00"/>
                </a:solidFill>
                <a:effectLst>
                  <a:outerShdw blurRad="38100" dist="38100" dir="2700000" algn="tl">
                    <a:srgbClr val="000000">
                      <a:alpha val="43137"/>
                    </a:srgbClr>
                  </a:outerShdw>
                </a:effectLst>
                <a:cs typeface="B Nazanin" pitchFamily="2" charset="-78"/>
              </a:rPr>
              <a:t>)</a:t>
            </a:r>
          </a:p>
          <a:p>
            <a:pPr algn="r" rtl="1" eaLnBrk="1" hangingPunct="1"/>
            <a:endParaRPr lang="en-US" sz="32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042988" y="188913"/>
            <a:ext cx="7769225" cy="6335712"/>
          </a:xfrm>
        </p:spPr>
        <p:txBody>
          <a:bodyPr>
            <a:normAutofit/>
          </a:bodyPr>
          <a:lstStyle/>
          <a:p>
            <a:pPr algn="r" rtl="1">
              <a:buFontTx/>
              <a:buNone/>
            </a:pPr>
            <a:endParaRPr lang="fa-IR" sz="2800" dirty="0">
              <a:cs typeface="Nazanin" pitchFamily="2" charset="-78"/>
            </a:endParaRPr>
          </a:p>
          <a:p>
            <a:pPr algn="ctr" rtl="1">
              <a:buNone/>
            </a:pPr>
            <a:r>
              <a:rPr lang="fa-IR" sz="5400" b="1" dirty="0" smtClean="0">
                <a:solidFill>
                  <a:srgbClr val="FF0000"/>
                </a:solidFill>
                <a:effectLst>
                  <a:outerShdw blurRad="38100" dist="38100" dir="2700000" algn="tl">
                    <a:srgbClr val="000000">
                      <a:alpha val="43137"/>
                    </a:srgbClr>
                  </a:outerShdw>
                </a:effectLst>
                <a:cs typeface="B Zar" pitchFamily="2" charset="-78"/>
              </a:rPr>
              <a:t>رویکرد سه سوسازی شناختی یا</a:t>
            </a:r>
            <a:r>
              <a:rPr lang="fa-IR" sz="5400" b="1" dirty="0" smtClean="0">
                <a:solidFill>
                  <a:srgbClr val="FF0000"/>
                </a:solidFill>
                <a:effectLst>
                  <a:outerShdw blurRad="38100" dist="38100" dir="2700000" algn="tl">
                    <a:srgbClr val="000000">
                      <a:alpha val="43137"/>
                    </a:srgbClr>
                  </a:outerShdw>
                </a:effectLst>
                <a:cs typeface="B Nazanin" pitchFamily="2" charset="-78"/>
              </a:rPr>
              <a:t>چند بعدی کردن روش</a:t>
            </a:r>
            <a:endParaRPr lang="fa-IR" sz="5400" b="1" dirty="0" smtClean="0">
              <a:solidFill>
                <a:srgbClr val="FF0000"/>
              </a:solidFill>
              <a:effectLst>
                <a:outerShdw blurRad="38100" dist="38100" dir="2700000" algn="tl">
                  <a:srgbClr val="000000">
                    <a:alpha val="43137"/>
                  </a:srgbClr>
                </a:outerShdw>
              </a:effectLst>
              <a:cs typeface="B Zar" pitchFamily="2" charset="-78"/>
            </a:endParaRPr>
          </a:p>
          <a:p>
            <a:pPr algn="ctr" rtl="1">
              <a:buNone/>
            </a:pPr>
            <a:endParaRPr lang="fa-IR" sz="2800" b="1" dirty="0" smtClean="0">
              <a:solidFill>
                <a:srgbClr val="FFFF00"/>
              </a:solidFill>
              <a:effectLst>
                <a:outerShdw blurRad="38100" dist="38100" dir="2700000" algn="tl">
                  <a:srgbClr val="000000">
                    <a:alpha val="43137"/>
                  </a:srgbClr>
                </a:outerShdw>
              </a:effectLst>
              <a:cs typeface="Nazanin" pitchFamily="2" charset="-78"/>
            </a:endParaRPr>
          </a:p>
          <a:p>
            <a:pPr algn="justLow" rtl="1"/>
            <a:r>
              <a:rPr lang="fa-IR" sz="3200" b="1" dirty="0" smtClean="0">
                <a:solidFill>
                  <a:srgbClr val="FFFF00"/>
                </a:solidFill>
                <a:effectLst>
                  <a:outerShdw blurRad="38100" dist="38100" dir="2700000" algn="tl">
                    <a:srgbClr val="000000">
                      <a:alpha val="43137"/>
                    </a:srgbClr>
                  </a:outerShdw>
                </a:effectLst>
                <a:cs typeface="Nazanin" pitchFamily="2" charset="-78"/>
              </a:rPr>
              <a:t>فرايند </a:t>
            </a:r>
            <a:r>
              <a:rPr lang="fa-IR" sz="3200" b="1" dirty="0">
                <a:solidFill>
                  <a:srgbClr val="FFFF00"/>
                </a:solidFill>
                <a:effectLst>
                  <a:outerShdw blurRad="38100" dist="38100" dir="2700000" algn="tl">
                    <a:srgbClr val="000000">
                      <a:alpha val="43137"/>
                    </a:srgbClr>
                  </a:outerShdw>
                </a:effectLst>
                <a:cs typeface="Nazanin" pitchFamily="2" charset="-78"/>
              </a:rPr>
              <a:t>استفاده از چندين روش گردآوري داده ها، منابع اطلاعاتي، تحليل گران يا تئوريهايي كه روايي يافته هاي مطالعه را بررسي كند.</a:t>
            </a:r>
          </a:p>
          <a:p>
            <a:pPr algn="justLow" rtl="1"/>
            <a:r>
              <a:rPr lang="fa-IR" sz="3200" b="1" dirty="0">
                <a:solidFill>
                  <a:srgbClr val="FFFF00"/>
                </a:solidFill>
                <a:effectLst>
                  <a:outerShdw blurRad="38100" dist="38100" dir="2700000" algn="tl">
                    <a:srgbClr val="000000">
                      <a:alpha val="43137"/>
                    </a:srgbClr>
                  </a:outerShdw>
                </a:effectLst>
                <a:cs typeface="Nazanin" pitchFamily="2" charset="-78"/>
              </a:rPr>
              <a:t>تري انگوليشن  به حذف </a:t>
            </a:r>
            <a:r>
              <a:rPr lang="fa-IR" sz="3200" b="1" dirty="0" smtClean="0">
                <a:solidFill>
                  <a:srgbClr val="FFFF00"/>
                </a:solidFill>
                <a:effectLst>
                  <a:outerShdw blurRad="38100" dist="38100" dir="2700000" algn="tl">
                    <a:srgbClr val="000000">
                      <a:alpha val="43137"/>
                    </a:srgbClr>
                  </a:outerShdw>
                </a:effectLst>
                <a:cs typeface="Nazanin" pitchFamily="2" charset="-78"/>
              </a:rPr>
              <a:t>مواردی كه </a:t>
            </a:r>
            <a:r>
              <a:rPr lang="fa-IR" sz="3200" b="1" dirty="0">
                <a:solidFill>
                  <a:srgbClr val="FFFF00"/>
                </a:solidFill>
                <a:effectLst>
                  <a:outerShdw blurRad="38100" dist="38100" dir="2700000" algn="tl">
                    <a:srgbClr val="000000">
                      <a:alpha val="43137"/>
                    </a:srgbClr>
                  </a:outerShdw>
                </a:effectLst>
                <a:cs typeface="Nazanin" pitchFamily="2" charset="-78"/>
              </a:rPr>
              <a:t>در نتيجه تكيه كردن مطلق بر يك روش از جمع آوري داده ها يا يك منبع از اطلاعات يا تنها يك تحليل گر يا يك تئوري بوجود مي آيند كمك مي كند.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5"/>
          <p:cNvSpPr>
            <a:spLocks noChangeArrowheads="1"/>
          </p:cNvSpPr>
          <p:nvPr/>
        </p:nvSpPr>
        <p:spPr bwMode="auto">
          <a:xfrm>
            <a:off x="2771775" y="2636838"/>
            <a:ext cx="3657600" cy="3200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2947" name="Rectangle 6"/>
          <p:cNvSpPr>
            <a:spLocks noGrp="1" noChangeArrowheads="1"/>
          </p:cNvSpPr>
          <p:nvPr>
            <p:ph type="title" idx="4294967295"/>
          </p:nvPr>
        </p:nvSpPr>
        <p:spPr/>
        <p:txBody>
          <a:bodyPr anchor="ctr"/>
          <a:lstStyle/>
          <a:p>
            <a:pPr algn="ctr" eaLnBrk="1" hangingPunct="1"/>
            <a:r>
              <a:rPr lang="en-US" b="1" dirty="0" smtClean="0">
                <a:solidFill>
                  <a:srgbClr val="FF0000"/>
                </a:solidFill>
                <a:effectLst>
                  <a:outerShdw blurRad="38100" dist="38100" dir="2700000" algn="tl">
                    <a:srgbClr val="000000">
                      <a:alpha val="43137"/>
                    </a:srgbClr>
                  </a:outerShdw>
                </a:effectLst>
              </a:rPr>
              <a:t>Triangulation</a:t>
            </a:r>
          </a:p>
        </p:txBody>
      </p:sp>
      <p:sp>
        <p:nvSpPr>
          <p:cNvPr id="82948" name="Rectangle 7"/>
          <p:cNvSpPr>
            <a:spLocks noGrp="1" noChangeArrowheads="1"/>
          </p:cNvSpPr>
          <p:nvPr>
            <p:ph type="body" idx="4294967295"/>
          </p:nvPr>
        </p:nvSpPr>
        <p:spPr>
          <a:xfrm>
            <a:off x="395288" y="1844675"/>
            <a:ext cx="8229600" cy="4525963"/>
          </a:xfrm>
        </p:spPr>
        <p:txBody>
          <a:bodyPr/>
          <a:lstStyle/>
          <a:p>
            <a:pPr eaLnBrk="1" hangingPunct="1"/>
            <a:endParaRPr lang="en-US" dirty="0"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609600" y="914400"/>
            <a:ext cx="8202613" cy="5683250"/>
          </a:xfrm>
        </p:spPr>
        <p:txBody>
          <a:bodyPr>
            <a:normAutofit lnSpcReduction="10000"/>
          </a:bodyPr>
          <a:lstStyle/>
          <a:p>
            <a:pPr marL="609600" indent="-609600" algn="r" rtl="1"/>
            <a:r>
              <a:rPr lang="fa-IR" sz="3600" b="1" dirty="0">
                <a:solidFill>
                  <a:srgbClr val="FF0000"/>
                </a:solidFill>
                <a:effectLst>
                  <a:outerShdw blurRad="38100" dist="38100" dir="2700000" algn="tl">
                    <a:srgbClr val="000000">
                      <a:alpha val="43137"/>
                    </a:srgbClr>
                  </a:outerShdw>
                </a:effectLst>
                <a:cs typeface="B Zar" pitchFamily="2" charset="-78"/>
              </a:rPr>
              <a:t>بررسي اعضاي تحقيق  </a:t>
            </a:r>
            <a:r>
              <a:rPr lang="en-US" sz="3600" b="1" dirty="0" smtClean="0">
                <a:solidFill>
                  <a:srgbClr val="FF0000"/>
                </a:solidFill>
                <a:effectLst>
                  <a:outerShdw blurRad="38100" dist="38100" dir="2700000" algn="tl">
                    <a:srgbClr val="000000">
                      <a:alpha val="43137"/>
                    </a:srgbClr>
                  </a:outerShdw>
                </a:effectLst>
                <a:cs typeface="B Zar" pitchFamily="2" charset="-78"/>
              </a:rPr>
              <a:t>checking</a:t>
            </a:r>
            <a:endParaRPr lang="fa-IR" sz="3600" b="1" dirty="0" smtClean="0">
              <a:solidFill>
                <a:srgbClr val="FF0000"/>
              </a:solidFill>
              <a:effectLst>
                <a:outerShdw blurRad="38100" dist="38100" dir="2700000" algn="tl">
                  <a:srgbClr val="000000">
                    <a:alpha val="43137"/>
                  </a:srgbClr>
                </a:outerShdw>
              </a:effectLst>
              <a:cs typeface="B Zar" pitchFamily="2" charset="-78"/>
            </a:endParaRPr>
          </a:p>
          <a:p>
            <a:pPr marL="609600" indent="-609600" algn="r" rtl="1">
              <a:buNone/>
            </a:pPr>
            <a:endParaRPr lang="en-US" sz="4000" b="1" dirty="0">
              <a:solidFill>
                <a:srgbClr val="FF0000"/>
              </a:solidFill>
              <a:effectLst>
                <a:outerShdw blurRad="38100" dist="38100" dir="2700000" algn="tl">
                  <a:srgbClr val="000000">
                    <a:alpha val="43137"/>
                  </a:srgbClr>
                </a:outerShdw>
              </a:effectLst>
              <a:cs typeface="B Zar" pitchFamily="2" charset="-78"/>
            </a:endParaRPr>
          </a:p>
          <a:p>
            <a:pPr marL="990600" lvl="1" indent="-533400" algn="justLow" rtl="1"/>
            <a:r>
              <a:rPr lang="fa-IR" sz="3200" b="1" dirty="0">
                <a:solidFill>
                  <a:srgbClr val="FFFF00"/>
                </a:solidFill>
                <a:effectLst>
                  <a:outerShdw blurRad="38100" dist="38100" dir="2700000" algn="tl">
                    <a:srgbClr val="000000">
                      <a:alpha val="43137"/>
                    </a:srgbClr>
                  </a:outerShdw>
                </a:effectLst>
                <a:cs typeface="Nazanin" pitchFamily="2" charset="-78"/>
              </a:rPr>
              <a:t>روند وا داشتن مشاركت كنندگان در تحقيق كه گزارش محقق را از نظر صحت و كامل بودن مطالعه و بررسي كنند</a:t>
            </a:r>
          </a:p>
          <a:p>
            <a:pPr marL="990600" lvl="1" indent="-533400" algn="justLow" rtl="1"/>
            <a:r>
              <a:rPr lang="fa-IR" sz="2800" b="1" dirty="0">
                <a:solidFill>
                  <a:srgbClr val="FFFF00"/>
                </a:solidFill>
                <a:effectLst>
                  <a:outerShdw blurRad="38100" dist="38100" dir="2700000" algn="tl">
                    <a:srgbClr val="000000">
                      <a:alpha val="43137"/>
                    </a:srgbClr>
                  </a:outerShdw>
                </a:effectLst>
                <a:cs typeface="B Nazanin" pitchFamily="2" charset="-78"/>
              </a:rPr>
              <a:t>خواندن گزارش موجب مي گردد كه مشاركت كنندگان حقايق تازه اي به خاطرآورند يا درك جديدي از موقعيت بدست </a:t>
            </a:r>
            <a:r>
              <a:rPr lang="fa-IR" sz="2800" b="1" dirty="0" smtClean="0">
                <a:solidFill>
                  <a:srgbClr val="FFFF00"/>
                </a:solidFill>
                <a:effectLst>
                  <a:outerShdw blurRad="38100" dist="38100" dir="2700000" algn="tl">
                    <a:srgbClr val="000000">
                      <a:alpha val="43137"/>
                    </a:srgbClr>
                  </a:outerShdw>
                </a:effectLst>
                <a:cs typeface="B Nazanin" pitchFamily="2" charset="-78"/>
              </a:rPr>
              <a:t>آورند</a:t>
            </a:r>
            <a:endParaRPr lang="fa-IR" dirty="0">
              <a:solidFill>
                <a:srgbClr val="660033"/>
              </a:solidFill>
              <a:cs typeface="Nazanin" pitchFamily="2" charset="-78"/>
            </a:endParaRPr>
          </a:p>
          <a:p>
            <a:pPr marL="609600" indent="-609600" algn="r" rtl="1"/>
            <a:r>
              <a:rPr lang="fa-IR" b="1" dirty="0">
                <a:solidFill>
                  <a:srgbClr val="FF0000"/>
                </a:solidFill>
                <a:effectLst>
                  <a:outerShdw blurRad="38100" dist="38100" dir="2700000" algn="tl">
                    <a:srgbClr val="000000">
                      <a:alpha val="43137"/>
                    </a:srgbClr>
                  </a:outerShdw>
                </a:effectLst>
                <a:cs typeface="B Zar" pitchFamily="2" charset="-78"/>
              </a:rPr>
              <a:t>تحليل افراد بيرون از </a:t>
            </a:r>
            <a:r>
              <a:rPr lang="fa-IR" b="1" dirty="0" smtClean="0">
                <a:solidFill>
                  <a:srgbClr val="FF0000"/>
                </a:solidFill>
                <a:effectLst>
                  <a:outerShdw blurRad="38100" dist="38100" dir="2700000" algn="tl">
                    <a:srgbClr val="000000">
                      <a:alpha val="43137"/>
                    </a:srgbClr>
                  </a:outerShdw>
                </a:effectLst>
                <a:cs typeface="B Zar" pitchFamily="2" charset="-78"/>
              </a:rPr>
              <a:t>محدوده</a:t>
            </a:r>
          </a:p>
          <a:p>
            <a:pPr marL="609600" indent="-609600" algn="justLow" rtl="1">
              <a:buNone/>
            </a:pPr>
            <a:endParaRPr lang="fa-IR" dirty="0">
              <a:solidFill>
                <a:srgbClr val="660033"/>
              </a:solidFill>
              <a:cs typeface="Titr" pitchFamily="2" charset="-78"/>
            </a:endParaRPr>
          </a:p>
          <a:p>
            <a:pPr marL="990600" lvl="1" indent="-533400" algn="r" rtl="1"/>
            <a:r>
              <a:rPr lang="fa-IR" sz="2800" b="1" dirty="0">
                <a:solidFill>
                  <a:srgbClr val="FFFF00"/>
                </a:solidFill>
                <a:effectLst>
                  <a:outerShdw blurRad="38100" dist="38100" dir="2700000" algn="tl">
                    <a:srgbClr val="000000">
                      <a:alpha val="43137"/>
                    </a:srgbClr>
                  </a:outerShdw>
                </a:effectLst>
                <a:cs typeface="B Nazanin" pitchFamily="2" charset="-78"/>
              </a:rPr>
              <a:t>يك فرد خارج از محدوده فرد يا موقعيتي است </a:t>
            </a:r>
            <a:r>
              <a:rPr lang="fa-IR" sz="2800" b="1" dirty="0" smtClean="0">
                <a:solidFill>
                  <a:srgbClr val="FFFF00"/>
                </a:solidFill>
                <a:effectLst>
                  <a:outerShdw blurRad="38100" dist="38100" dir="2700000" algn="tl">
                    <a:srgbClr val="000000">
                      <a:alpha val="43137"/>
                    </a:srgbClr>
                  </a:outerShdw>
                </a:effectLst>
                <a:cs typeface="B Nazanin" pitchFamily="2" charset="-78"/>
              </a:rPr>
              <a:t>كه درگیر تحقیق نیست تا نقاط کور تحقیق مشخص شود</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609600" y="914400"/>
            <a:ext cx="8202613" cy="5683250"/>
          </a:xfrm>
        </p:spPr>
        <p:txBody>
          <a:bodyPr/>
          <a:lstStyle/>
          <a:p>
            <a:pPr algn="r" rtl="1"/>
            <a:r>
              <a:rPr lang="fa-IR" sz="3600" b="1" dirty="0">
                <a:solidFill>
                  <a:srgbClr val="FF0000"/>
                </a:solidFill>
                <a:effectLst>
                  <a:outerShdw blurRad="38100" dist="38100" dir="2700000" algn="tl">
                    <a:srgbClr val="000000">
                      <a:alpha val="43137"/>
                    </a:srgbClr>
                  </a:outerShdw>
                </a:effectLst>
                <a:cs typeface="B Zar" pitchFamily="2" charset="-78"/>
              </a:rPr>
              <a:t>مشاهده طولان</a:t>
            </a:r>
            <a:r>
              <a:rPr lang="ar-SA" sz="3600" b="1" dirty="0">
                <a:solidFill>
                  <a:srgbClr val="FF0000"/>
                </a:solidFill>
                <a:effectLst>
                  <a:outerShdw blurRad="38100" dist="38100" dir="2700000" algn="tl">
                    <a:srgbClr val="000000">
                      <a:alpha val="43137"/>
                    </a:srgbClr>
                  </a:outerShdw>
                </a:effectLst>
                <a:cs typeface="B Zar" pitchFamily="2" charset="-78"/>
              </a:rPr>
              <a:t>ي</a:t>
            </a:r>
            <a:r>
              <a:rPr lang="fa-IR" sz="3600" b="1" dirty="0">
                <a:solidFill>
                  <a:srgbClr val="FF0000"/>
                </a:solidFill>
                <a:effectLst>
                  <a:outerShdw blurRad="38100" dist="38100" dir="2700000" algn="tl">
                    <a:srgbClr val="000000">
                      <a:alpha val="43137"/>
                    </a:srgbClr>
                  </a:outerShdw>
                </a:effectLst>
                <a:cs typeface="B Zar" pitchFamily="2" charset="-78"/>
              </a:rPr>
              <a:t> مدت</a:t>
            </a:r>
          </a:p>
          <a:p>
            <a:pPr lvl="1" algn="justLow" rtl="1"/>
            <a:r>
              <a:rPr lang="fa-IR" sz="2800" b="1" dirty="0">
                <a:solidFill>
                  <a:srgbClr val="FFFF00"/>
                </a:solidFill>
                <a:effectLst>
                  <a:outerShdw blurRad="38100" dist="38100" dir="2700000" algn="tl">
                    <a:srgbClr val="000000">
                      <a:alpha val="43137"/>
                    </a:srgbClr>
                  </a:outerShdw>
                </a:effectLst>
                <a:cs typeface="B Nazanin" pitchFamily="2" charset="-78"/>
              </a:rPr>
              <a:t>جمع آور</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 داده ها در ط</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 مدتي طولاني و همچن</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ن انجام مشاهدات مکرر بر رو</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 پد</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ده م</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 تواند پا</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ا</a:t>
            </a:r>
            <a:r>
              <a:rPr lang="ar-SA" sz="2800" b="1" dirty="0">
                <a:solidFill>
                  <a:srgbClr val="FFFF00"/>
                </a:solidFill>
                <a:effectLst>
                  <a:outerShdw blurRad="38100" dist="38100" dir="2700000" algn="tl">
                    <a:srgbClr val="000000">
                      <a:alpha val="43137"/>
                    </a:srgbClr>
                  </a:outerShdw>
                </a:effectLst>
                <a:cs typeface="B Nazanin" pitchFamily="2" charset="-78"/>
              </a:rPr>
              <a:t>يي</a:t>
            </a:r>
            <a:r>
              <a:rPr lang="fa-IR" sz="2800" b="1" dirty="0">
                <a:solidFill>
                  <a:srgbClr val="FFFF00"/>
                </a:solidFill>
                <a:effectLst>
                  <a:outerShdw blurRad="38100" dist="38100" dir="2700000" algn="tl">
                    <a:srgbClr val="000000">
                      <a:alpha val="43137"/>
                    </a:srgbClr>
                  </a:outerShdw>
                </a:effectLst>
                <a:cs typeface="B Nazanin" pitchFamily="2" charset="-78"/>
              </a:rPr>
              <a:t> </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افته ها</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 تحق</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ق را افزا</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ش دهد</a:t>
            </a:r>
          </a:p>
          <a:p>
            <a:pPr lvl="1" algn="r" rtl="1">
              <a:buFontTx/>
              <a:buNone/>
            </a:pPr>
            <a:endParaRPr lang="fa-IR" dirty="0">
              <a:solidFill>
                <a:srgbClr val="8E2F00"/>
              </a:solidFill>
              <a:cs typeface="Nazanin" pitchFamily="2" charset="-78"/>
            </a:endParaRPr>
          </a:p>
          <a:p>
            <a:pPr algn="justLow" rtl="1"/>
            <a:r>
              <a:rPr lang="fa-IR" sz="3600" b="1" dirty="0" smtClean="0">
                <a:solidFill>
                  <a:srgbClr val="FF0000"/>
                </a:solidFill>
                <a:effectLst>
                  <a:outerShdw blurRad="38100" dist="38100" dir="2700000" algn="tl">
                    <a:srgbClr val="000000">
                      <a:alpha val="43137"/>
                    </a:srgbClr>
                  </a:outerShdw>
                </a:effectLst>
                <a:cs typeface="B Zar" pitchFamily="2" charset="-78"/>
              </a:rPr>
              <a:t>مناسب بودن مبنای داوری  ، تفسیر و ارزیابی داده ها</a:t>
            </a:r>
          </a:p>
          <a:p>
            <a:pPr lvl="1" algn="r" rtl="1"/>
            <a:r>
              <a:rPr lang="fa-IR" sz="2800" b="1" dirty="0" smtClean="0">
                <a:solidFill>
                  <a:srgbClr val="FFFF00"/>
                </a:solidFill>
                <a:effectLst>
                  <a:outerShdw blurRad="38100" dist="38100" dir="2700000" algn="tl">
                    <a:srgbClr val="000000">
                      <a:alpha val="43137"/>
                    </a:srgbClr>
                  </a:outerShdw>
                </a:effectLst>
                <a:cs typeface="B Nazanin" pitchFamily="2" charset="-78"/>
              </a:rPr>
              <a:t>م</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زان پا</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ا</a:t>
            </a:r>
            <a:r>
              <a:rPr lang="ar-SA" sz="2800" b="1" dirty="0">
                <a:solidFill>
                  <a:srgbClr val="FFFF00"/>
                </a:solidFill>
                <a:effectLst>
                  <a:outerShdw blurRad="38100" dist="38100" dir="2700000" algn="tl">
                    <a:srgbClr val="000000">
                      <a:alpha val="43137"/>
                    </a:srgbClr>
                  </a:outerShdw>
                </a:effectLst>
                <a:cs typeface="B Nazanin" pitchFamily="2" charset="-78"/>
              </a:rPr>
              <a:t>يي</a:t>
            </a:r>
            <a:r>
              <a:rPr lang="fa-IR" sz="2800" b="1" dirty="0">
                <a:solidFill>
                  <a:srgbClr val="FFFF00"/>
                </a:solidFill>
                <a:effectLst>
                  <a:outerShdw blurRad="38100" dist="38100" dir="2700000" algn="tl">
                    <a:srgbClr val="000000">
                      <a:alpha val="43137"/>
                    </a:srgbClr>
                  </a:outerShdw>
                </a:effectLst>
                <a:cs typeface="B Nazanin" pitchFamily="2" charset="-78"/>
              </a:rPr>
              <a:t> فرا</a:t>
            </a:r>
            <a:r>
              <a:rPr lang="ar-SA" sz="2800" b="1" dirty="0">
                <a:solidFill>
                  <a:srgbClr val="FFFF00"/>
                </a:solidFill>
                <a:effectLst>
                  <a:outerShdw blurRad="38100" dist="38100" dir="2700000" algn="tl">
                    <a:srgbClr val="000000">
                      <a:alpha val="43137"/>
                    </a:srgbClr>
                  </a:outerShdw>
                </a:effectLst>
                <a:cs typeface="B Nazanin" pitchFamily="2" charset="-78"/>
              </a:rPr>
              <a:t>ي</a:t>
            </a:r>
            <a:r>
              <a:rPr lang="fa-IR" sz="2800" b="1" dirty="0">
                <a:solidFill>
                  <a:srgbClr val="FFFF00"/>
                </a:solidFill>
                <a:effectLst>
                  <a:outerShdw blurRad="38100" dist="38100" dir="2700000" algn="tl">
                    <a:srgbClr val="000000">
                      <a:alpha val="43137"/>
                    </a:srgbClr>
                  </a:outerShdw>
                </a:effectLst>
                <a:cs typeface="B Nazanin" pitchFamily="2" charset="-78"/>
              </a:rPr>
              <a:t>ند کد بند</a:t>
            </a:r>
            <a:r>
              <a:rPr lang="ar-SA" sz="2800" b="1" dirty="0">
                <a:solidFill>
                  <a:srgbClr val="FFFF00"/>
                </a:solidFill>
                <a:effectLst>
                  <a:outerShdw blurRad="38100" dist="38100" dir="2700000" algn="tl">
                    <a:srgbClr val="000000">
                      <a:alpha val="43137"/>
                    </a:srgbClr>
                  </a:outerShdw>
                </a:effectLst>
                <a:cs typeface="B Nazanin" pitchFamily="2" charset="-78"/>
              </a:rPr>
              <a:t>ي</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42988" y="260350"/>
            <a:ext cx="7772400" cy="1187450"/>
          </a:xfrm>
        </p:spPr>
        <p:txBody>
          <a:bodyPr>
            <a:normAutofit/>
          </a:bodyPr>
          <a:lstStyle/>
          <a:p>
            <a:r>
              <a:rPr lang="fa-IR" b="1" dirty="0" smtClean="0">
                <a:solidFill>
                  <a:srgbClr val="FF0000"/>
                </a:solidFill>
                <a:effectLst>
                  <a:outerShdw blurRad="38100" dist="38100" dir="2700000" algn="tl">
                    <a:srgbClr val="000000">
                      <a:alpha val="43137"/>
                    </a:srgbClr>
                  </a:outerShdw>
                </a:effectLst>
                <a:cs typeface="B Zar" pitchFamily="2" charset="-78"/>
              </a:rPr>
              <a:t>اطمینان پذیری بر پایه رویه تحقیق </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72707" name="Rectangle 3"/>
          <p:cNvSpPr>
            <a:spLocks noGrp="1" noChangeArrowheads="1"/>
          </p:cNvSpPr>
          <p:nvPr>
            <p:ph type="body" idx="1"/>
          </p:nvPr>
        </p:nvSpPr>
        <p:spPr>
          <a:xfrm>
            <a:off x="381000" y="1676400"/>
            <a:ext cx="8431213" cy="4953000"/>
          </a:xfrm>
        </p:spPr>
        <p:txBody>
          <a:bodyPr>
            <a:normAutofit fontScale="92500" lnSpcReduction="10000"/>
          </a:bodyPr>
          <a:lstStyle/>
          <a:p>
            <a:pPr marL="798513" lvl="2" indent="-290513" algn="justLow" rtl="1">
              <a:buFontTx/>
              <a:buAutoNum type="arabicPeriod"/>
            </a:pPr>
            <a:r>
              <a:rPr lang="fa-IR" sz="3200" b="1" dirty="0" smtClean="0">
                <a:solidFill>
                  <a:srgbClr val="FFFF00"/>
                </a:solidFill>
                <a:effectLst>
                  <a:outerShdw blurRad="38100" dist="38100" dir="2700000" algn="tl">
                    <a:srgbClr val="000000">
                      <a:alpha val="43137"/>
                    </a:srgbClr>
                  </a:outerShdw>
                </a:effectLst>
                <a:cs typeface="B Nazanin" pitchFamily="2" charset="-78"/>
              </a:rPr>
              <a:t>   </a:t>
            </a:r>
            <a:r>
              <a:rPr lang="fa-IR" sz="3000" b="1" dirty="0" smtClean="0">
                <a:solidFill>
                  <a:srgbClr val="FFFF00"/>
                </a:solidFill>
                <a:effectLst>
                  <a:outerShdw blurRad="38100" dist="38100" dir="2700000" algn="tl">
                    <a:srgbClr val="000000">
                      <a:alpha val="43137"/>
                    </a:srgbClr>
                  </a:outerShdw>
                </a:effectLst>
                <a:cs typeface="B Nazanin" pitchFamily="2" charset="-78"/>
              </a:rPr>
              <a:t>منبع </a:t>
            </a:r>
            <a:r>
              <a:rPr lang="fa-IR" sz="3000" b="1" dirty="0">
                <a:solidFill>
                  <a:srgbClr val="FFFF00"/>
                </a:solidFill>
                <a:effectLst>
                  <a:outerShdw blurRad="38100" dist="38100" dir="2700000" algn="tl">
                    <a:srgbClr val="000000">
                      <a:alpha val="43137"/>
                    </a:srgbClr>
                  </a:outerShdw>
                </a:effectLst>
                <a:cs typeface="B Nazanin" pitchFamily="2" charset="-78"/>
              </a:rPr>
              <a:t>و روش ثبت داده هاي خام</a:t>
            </a:r>
          </a:p>
          <a:p>
            <a:pPr marL="798513" lvl="2" indent="-290513" algn="justLow" rtl="1">
              <a:buFontTx/>
              <a:buAutoNum type="arabicPeriod"/>
            </a:pPr>
            <a:r>
              <a:rPr lang="fa-IR" sz="3000" b="1" dirty="0" smtClean="0">
                <a:solidFill>
                  <a:srgbClr val="FFFF00"/>
                </a:solidFill>
                <a:effectLst>
                  <a:outerShdw blurRad="38100" dist="38100" dir="2700000" algn="tl">
                    <a:srgbClr val="000000">
                      <a:alpha val="43137"/>
                    </a:srgbClr>
                  </a:outerShdw>
                </a:effectLst>
                <a:cs typeface="B Nazanin" pitchFamily="2" charset="-78"/>
              </a:rPr>
              <a:t>حاصل تحليل و كم كردن داده ها و نتايج سنتز از طريق خلاصه کردن، یاداشتهای نظری و... </a:t>
            </a:r>
          </a:p>
          <a:p>
            <a:pPr marL="798513" lvl="2" indent="-290513" algn="justLow" rtl="1">
              <a:buFontTx/>
              <a:buAutoNum type="arabicPeriod"/>
              <a:tabLst>
                <a:tab pos="798513" algn="l"/>
              </a:tabLst>
            </a:pPr>
            <a:r>
              <a:rPr lang="fa-IR" sz="3000" b="1" dirty="0" smtClean="0">
                <a:solidFill>
                  <a:srgbClr val="FFFF00"/>
                </a:solidFill>
                <a:effectLst>
                  <a:outerShdw blurRad="38100" dist="38100" dir="2700000" algn="tl">
                    <a:srgbClr val="000000">
                      <a:alpha val="43137"/>
                    </a:srgbClr>
                  </a:outerShdw>
                </a:effectLst>
                <a:cs typeface="B Nazanin" pitchFamily="2" charset="-78"/>
              </a:rPr>
              <a:t>حاصل </a:t>
            </a:r>
            <a:r>
              <a:rPr lang="fa-IR" sz="3000" b="1" dirty="0">
                <a:solidFill>
                  <a:srgbClr val="FFFF00"/>
                </a:solidFill>
                <a:effectLst>
                  <a:outerShdw blurRad="38100" dist="38100" dir="2700000" algn="tl">
                    <a:srgbClr val="000000">
                      <a:alpha val="43137"/>
                    </a:srgbClr>
                  </a:outerShdw>
                </a:effectLst>
                <a:cs typeface="B Nazanin" pitchFamily="2" charset="-78"/>
              </a:rPr>
              <a:t>باز سازي و سنتز داده </a:t>
            </a:r>
            <a:r>
              <a:rPr lang="fa-IR" sz="3000" b="1" dirty="0" smtClean="0">
                <a:solidFill>
                  <a:srgbClr val="FFFF00"/>
                </a:solidFill>
                <a:effectLst>
                  <a:outerShdw blurRad="38100" dist="38100" dir="2700000" algn="tl">
                    <a:srgbClr val="000000">
                      <a:alpha val="43137"/>
                    </a:srgbClr>
                  </a:outerShdw>
                </a:effectLst>
                <a:cs typeface="B Nazanin" pitchFamily="2" charset="-78"/>
              </a:rPr>
              <a:t>ها براساس ساختار تدوين شده، مقوله های بکار گرفته شده</a:t>
            </a:r>
            <a:endParaRPr lang="fa-IR" sz="3000" b="1" dirty="0">
              <a:solidFill>
                <a:srgbClr val="FFFF00"/>
              </a:solidFill>
              <a:effectLst>
                <a:outerShdw blurRad="38100" dist="38100" dir="2700000" algn="tl">
                  <a:srgbClr val="000000">
                    <a:alpha val="43137"/>
                  </a:srgbClr>
                </a:outerShdw>
              </a:effectLst>
              <a:cs typeface="B Nazanin" pitchFamily="2" charset="-78"/>
            </a:endParaRPr>
          </a:p>
          <a:p>
            <a:pPr marL="798513" lvl="2" indent="-290513" algn="justLow" rtl="1">
              <a:buFontTx/>
              <a:buAutoNum type="arabicPeriod"/>
            </a:pPr>
            <a:r>
              <a:rPr lang="fa-IR" sz="3000" b="1" dirty="0">
                <a:solidFill>
                  <a:srgbClr val="FFFF00"/>
                </a:solidFill>
                <a:effectLst>
                  <a:outerShdw blurRad="38100" dist="38100" dir="2700000" algn="tl">
                    <a:srgbClr val="000000">
                      <a:alpha val="43137"/>
                    </a:srgbClr>
                  </a:outerShdw>
                </a:effectLst>
                <a:cs typeface="B Nazanin" pitchFamily="2" charset="-78"/>
              </a:rPr>
              <a:t>ياد </a:t>
            </a:r>
            <a:r>
              <a:rPr lang="fa-IR" sz="3000" b="1" dirty="0" smtClean="0">
                <a:solidFill>
                  <a:srgbClr val="FFFF00"/>
                </a:solidFill>
                <a:effectLst>
                  <a:outerShdw blurRad="38100" dist="38100" dir="2700000" algn="tl">
                    <a:srgbClr val="000000">
                      <a:alpha val="43137"/>
                    </a:srgbClr>
                  </a:outerShdw>
                </a:effectLst>
                <a:cs typeface="B Nazanin" pitchFamily="2" charset="-78"/>
              </a:rPr>
              <a:t>داشتهاي فرایند(یاداشت های روش شناسی و تصمیمات مربوط به آن</a:t>
            </a:r>
            <a:endParaRPr lang="fa-IR" sz="3000" b="1" dirty="0">
              <a:solidFill>
                <a:srgbClr val="FFFF00"/>
              </a:solidFill>
              <a:effectLst>
                <a:outerShdw blurRad="38100" dist="38100" dir="2700000" algn="tl">
                  <a:srgbClr val="000000">
                    <a:alpha val="43137"/>
                  </a:srgbClr>
                </a:outerShdw>
              </a:effectLst>
              <a:cs typeface="B Nazanin" pitchFamily="2" charset="-78"/>
            </a:endParaRPr>
          </a:p>
          <a:p>
            <a:pPr marL="798513" lvl="2" indent="-290513" algn="justLow" rtl="1">
              <a:buFontTx/>
              <a:buAutoNum type="arabicPeriod"/>
            </a:pPr>
            <a:r>
              <a:rPr lang="fa-IR" sz="3000" b="1" dirty="0">
                <a:solidFill>
                  <a:srgbClr val="FFFF00"/>
                </a:solidFill>
                <a:effectLst>
                  <a:outerShdw blurRad="38100" dist="38100" dir="2700000" algn="tl">
                    <a:srgbClr val="000000">
                      <a:alpha val="43137"/>
                    </a:srgbClr>
                  </a:outerShdw>
                </a:effectLst>
                <a:cs typeface="B Nazanin" pitchFamily="2" charset="-78"/>
              </a:rPr>
              <a:t>مواد مربوط به تمايلات و </a:t>
            </a:r>
            <a:r>
              <a:rPr lang="fa-IR" sz="3000" b="1" dirty="0" smtClean="0">
                <a:solidFill>
                  <a:srgbClr val="FFFF00"/>
                </a:solidFill>
                <a:effectLst>
                  <a:outerShdw blurRad="38100" dist="38100" dir="2700000" algn="tl">
                    <a:srgbClr val="000000">
                      <a:alpha val="43137"/>
                    </a:srgbClr>
                  </a:outerShdw>
                </a:effectLst>
                <a:cs typeface="B Nazanin" pitchFamily="2" charset="-78"/>
              </a:rPr>
              <a:t>مقاصد(مفاهیم تحقیق، یادداشتهای شخصی و انتظارات و توقعات شرکت کنندگان)</a:t>
            </a:r>
            <a:endParaRPr lang="fa-IR" sz="3000" b="1" dirty="0">
              <a:solidFill>
                <a:srgbClr val="FFFF00"/>
              </a:solidFill>
              <a:effectLst>
                <a:outerShdw blurRad="38100" dist="38100" dir="2700000" algn="tl">
                  <a:srgbClr val="000000">
                    <a:alpha val="43137"/>
                  </a:srgbClr>
                </a:outerShdw>
              </a:effectLst>
              <a:cs typeface="B Nazanin" pitchFamily="2" charset="-78"/>
            </a:endParaRPr>
          </a:p>
          <a:p>
            <a:pPr marL="798513" lvl="2" indent="-290513" algn="justLow" rtl="1">
              <a:buFontTx/>
              <a:buAutoNum type="arabicPeriod"/>
            </a:pPr>
            <a:r>
              <a:rPr lang="fa-IR" sz="3000" b="1" dirty="0">
                <a:solidFill>
                  <a:srgbClr val="FFFF00"/>
                </a:solidFill>
                <a:effectLst>
                  <a:outerShdw blurRad="38100" dist="38100" dir="2700000" algn="tl">
                    <a:srgbClr val="000000">
                      <a:alpha val="43137"/>
                    </a:srgbClr>
                  </a:outerShdw>
                </a:effectLst>
                <a:cs typeface="B Nazanin" pitchFamily="2" charset="-78"/>
              </a:rPr>
              <a:t>اطلاعات مربوط به ساخت </a:t>
            </a:r>
            <a:r>
              <a:rPr lang="fa-IR" sz="3000" b="1" dirty="0" smtClean="0">
                <a:solidFill>
                  <a:srgbClr val="FFFF00"/>
                </a:solidFill>
                <a:effectLst>
                  <a:outerShdw blurRad="38100" dist="38100" dir="2700000" algn="tl">
                    <a:srgbClr val="000000">
                      <a:alpha val="43137"/>
                    </a:srgbClr>
                  </a:outerShdw>
                </a:effectLst>
                <a:cs typeface="B Nazanin" pitchFamily="2" charset="-78"/>
              </a:rPr>
              <a:t>ابزارها شامل نسخه های آزمایشی و طرحهای مقدماتی</a:t>
            </a:r>
            <a:endParaRPr lang="en-US" sz="30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457200" y="381000"/>
            <a:ext cx="8229600" cy="1143000"/>
          </a:xfrm>
        </p:spPr>
        <p:txBody>
          <a:bodyPr anchor="ctr"/>
          <a:lstStyle/>
          <a:p>
            <a:pPr algn="ctr" rtl="1" eaLnBrk="1" hangingPunct="1"/>
            <a:r>
              <a:rPr lang="fa-IR" sz="4000" b="1" dirty="0" smtClean="0">
                <a:solidFill>
                  <a:srgbClr val="FF0000"/>
                </a:solidFill>
                <a:effectLst>
                  <a:outerShdw blurRad="38100" dist="38100" dir="2700000" algn="tl">
                    <a:srgbClr val="000000">
                      <a:alpha val="43137"/>
                    </a:srgbClr>
                  </a:outerShdw>
                </a:effectLst>
                <a:cs typeface="B Zar" pitchFamily="2" charset="-78"/>
              </a:rPr>
              <a:t>اطمینان پذیری </a:t>
            </a:r>
            <a:r>
              <a:rPr lang="en-US" sz="4000" b="1" dirty="0" smtClean="0">
                <a:solidFill>
                  <a:srgbClr val="FF0000"/>
                </a:solidFill>
                <a:effectLst>
                  <a:outerShdw blurRad="38100" dist="38100" dir="2700000" algn="tl">
                    <a:srgbClr val="000000">
                      <a:alpha val="43137"/>
                    </a:srgbClr>
                  </a:outerShdw>
                </a:effectLst>
                <a:cs typeface="B Zar" pitchFamily="2" charset="-78"/>
              </a:rPr>
              <a:t>(</a:t>
            </a:r>
            <a:r>
              <a:rPr lang="en-AU" sz="4000" b="1" dirty="0" smtClean="0">
                <a:solidFill>
                  <a:srgbClr val="FF0000"/>
                </a:solidFill>
                <a:effectLst>
                  <a:outerShdw blurRad="38100" dist="38100" dir="2700000" algn="tl">
                    <a:srgbClr val="000000">
                      <a:alpha val="43137"/>
                    </a:srgbClr>
                  </a:outerShdw>
                </a:effectLst>
                <a:cs typeface="B Zar" pitchFamily="2" charset="-78"/>
              </a:rPr>
              <a:t>dependability</a:t>
            </a:r>
            <a:r>
              <a:rPr lang="en-US" sz="4000" b="1" dirty="0" smtClean="0">
                <a:solidFill>
                  <a:srgbClr val="FF0000"/>
                </a:solidFill>
                <a:effectLst>
                  <a:outerShdw blurRad="38100" dist="38100" dir="2700000" algn="tl">
                    <a:srgbClr val="000000">
                      <a:alpha val="43137"/>
                    </a:srgbClr>
                  </a:outerShdw>
                </a:effectLst>
                <a:cs typeface="B Zar" pitchFamily="2" charset="-78"/>
              </a:rPr>
              <a:t>)</a:t>
            </a:r>
          </a:p>
        </p:txBody>
      </p:sp>
      <p:sp>
        <p:nvSpPr>
          <p:cNvPr id="78851" name="Rectangle 3"/>
          <p:cNvSpPr>
            <a:spLocks noGrp="1" noChangeArrowheads="1"/>
          </p:cNvSpPr>
          <p:nvPr>
            <p:ph type="body" idx="4294967295"/>
          </p:nvPr>
        </p:nvSpPr>
        <p:spPr>
          <a:xfrm>
            <a:off x="228600" y="1447800"/>
            <a:ext cx="8610600" cy="5410200"/>
          </a:xfrm>
        </p:spPr>
        <p:txBody>
          <a:bodyPr>
            <a:noAutofit/>
          </a:bodyPr>
          <a:lstStyle/>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اطمینان پذیری طی فرآیند حسابرسی بر اساس همان روش حسابرسی در امور مالی آزمون می شود که شامل اطمینان از رویه اجرای تحقیق می باشد:</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آیا یافته ها متکی و مبتنی بر داده ها هستند ( نمونه گیری مناسب، آیا به داده ها به شکل مناسب وزن داده اند)</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ایا استنباطها منطقی اند( آیا استراتژی های تحلیلی در بکار کرفته شده است)</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آیا ساختار مقولات مناسب است؟</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ایا برای تصمیم های اتخاذ شده و تغییر جهت های روش شناختی توجیهی وجود دارد؟ ایا پیوندی میان روش نمونه گیری و سئوالاتی که بر اساس آنها کار می کنید وجود دارد؟)</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میزان سوگیری محقق چقدراست؟</a:t>
            </a:r>
          </a:p>
          <a:p>
            <a:pPr algn="r"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Zar" pitchFamily="2" charset="-78"/>
              </a:rPr>
              <a:t>چه استراتژی هائی برای افزایش باور پذیری بکار گرفته شده اند (خواننده ثانوی، بازخورد منابع اطلاعاتی محقق، بررسی توسط همکاران، صرف زمان کافی در میدان).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
          <a:lstStyle/>
          <a:p>
            <a:pPr algn="ctr" eaLnBrk="1" hangingPunct="1"/>
            <a:r>
              <a:rPr lang="en-AU" b="1" dirty="0" smtClean="0">
                <a:solidFill>
                  <a:srgbClr val="FF0000"/>
                </a:solidFill>
                <a:effectLst>
                  <a:outerShdw blurRad="38100" dist="38100" dir="2700000" algn="tl">
                    <a:srgbClr val="000000">
                      <a:alpha val="43137"/>
                    </a:srgbClr>
                  </a:outerShdw>
                </a:effectLst>
              </a:rPr>
              <a:t>Quantitative Orientation</a:t>
            </a:r>
            <a:endParaRPr lang="en-US" b="1" dirty="0" smtClean="0">
              <a:solidFill>
                <a:srgbClr val="FF0000"/>
              </a:solidFill>
              <a:effectLst>
                <a:outerShdw blurRad="38100" dist="38100" dir="2700000" algn="tl">
                  <a:srgbClr val="000000">
                    <a:alpha val="43137"/>
                  </a:srgbClr>
                </a:outerShdw>
              </a:effectLst>
            </a:endParaRPr>
          </a:p>
        </p:txBody>
      </p:sp>
      <p:sp>
        <p:nvSpPr>
          <p:cNvPr id="7171" name="Rectangle 3"/>
          <p:cNvSpPr>
            <a:spLocks noGrp="1" noChangeArrowheads="1"/>
          </p:cNvSpPr>
          <p:nvPr>
            <p:ph type="body" idx="4294967295"/>
          </p:nvPr>
        </p:nvSpPr>
        <p:spPr>
          <a:xfrm>
            <a:off x="457200" y="2514600"/>
            <a:ext cx="8229600" cy="3810000"/>
          </a:xfrm>
        </p:spPr>
        <p:txBody>
          <a:bodyPr/>
          <a:lstStyle/>
          <a:p>
            <a:pPr algn="l" rtl="0" eaLnBrk="1" hangingPunct="1"/>
            <a:r>
              <a:rPr lang="en-AU" b="1" dirty="0" smtClean="0">
                <a:solidFill>
                  <a:srgbClr val="FFFF00"/>
                </a:solidFill>
              </a:rPr>
              <a:t>Worldview: positivist, value free</a:t>
            </a:r>
          </a:p>
          <a:p>
            <a:pPr algn="l" rtl="0" eaLnBrk="1" hangingPunct="1"/>
            <a:r>
              <a:rPr lang="en-AU" b="1" dirty="0" smtClean="0">
                <a:solidFill>
                  <a:srgbClr val="FFFF00"/>
                </a:solidFill>
              </a:rPr>
              <a:t>Type of research question: relationship</a:t>
            </a:r>
          </a:p>
          <a:p>
            <a:pPr algn="l" rtl="0" eaLnBrk="1" hangingPunct="1"/>
            <a:r>
              <a:rPr lang="en-AU" b="1" dirty="0" smtClean="0">
                <a:solidFill>
                  <a:srgbClr val="FFFF00"/>
                </a:solidFill>
              </a:rPr>
              <a:t>Logic: </a:t>
            </a:r>
            <a:r>
              <a:rPr lang="en-AU" b="1" dirty="0" err="1" smtClean="0">
                <a:solidFill>
                  <a:srgbClr val="FFFF00"/>
                </a:solidFill>
              </a:rPr>
              <a:t>hypothetico</a:t>
            </a:r>
            <a:r>
              <a:rPr lang="en-AU" b="1" dirty="0" smtClean="0">
                <a:solidFill>
                  <a:srgbClr val="FFFF00"/>
                </a:solidFill>
              </a:rPr>
              <a:t>-deductive</a:t>
            </a:r>
          </a:p>
          <a:p>
            <a:pPr algn="l" rtl="0" eaLnBrk="1" hangingPunct="1"/>
            <a:r>
              <a:rPr lang="en-AU" b="1" dirty="0" smtClean="0">
                <a:solidFill>
                  <a:srgbClr val="FFFF00"/>
                </a:solidFill>
              </a:rPr>
              <a:t>Type of data: numeric</a:t>
            </a:r>
          </a:p>
          <a:p>
            <a:pPr algn="l" rtl="0" eaLnBrk="1" hangingPunct="1"/>
            <a:r>
              <a:rPr lang="en-AU" b="1" dirty="0" smtClean="0">
                <a:solidFill>
                  <a:srgbClr val="FFFF00"/>
                </a:solidFill>
              </a:rPr>
              <a:t>Data collection procedures: structured</a:t>
            </a:r>
          </a:p>
          <a:p>
            <a:pPr algn="l" rtl="0" eaLnBrk="1" hangingPunct="1"/>
            <a:r>
              <a:rPr lang="en-AU" b="1" dirty="0" smtClean="0">
                <a:solidFill>
                  <a:srgbClr val="FFFF00"/>
                </a:solidFill>
              </a:rPr>
              <a:t>Type of data analysis : statistical</a:t>
            </a:r>
            <a:endParaRPr lang="en-US" sz="24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nchor="ctr"/>
          <a:lstStyle/>
          <a:p>
            <a:pPr eaLnBrk="1" hangingPunct="1"/>
            <a:endParaRPr lang="en-US" sz="4000" smtClean="0"/>
          </a:p>
        </p:txBody>
      </p:sp>
      <p:sp>
        <p:nvSpPr>
          <p:cNvPr id="79875" name="Rectangle 3"/>
          <p:cNvSpPr>
            <a:spLocks noGrp="1" noChangeArrowheads="1"/>
          </p:cNvSpPr>
          <p:nvPr>
            <p:ph type="body" idx="4294967295"/>
          </p:nvPr>
        </p:nvSpPr>
        <p:spPr/>
        <p:txBody>
          <a:bodyPr>
            <a:normAutofit/>
          </a:bodyPr>
          <a:lstStyle/>
          <a:p>
            <a:pPr algn="l" eaLnBrk="1" hangingPunct="1"/>
            <a:r>
              <a:rPr lang="en-AU" sz="3200" b="1" dirty="0" smtClean="0">
                <a:solidFill>
                  <a:srgbClr val="FFFF00"/>
                </a:solidFill>
                <a:cs typeface="B Zar" pitchFamily="2" charset="-78"/>
              </a:rPr>
              <a:t>Is the research confirmable?</a:t>
            </a:r>
          </a:p>
          <a:p>
            <a:pPr lvl="1" algn="r" rtl="1" eaLnBrk="1" hangingPunct="1"/>
            <a:r>
              <a:rPr lang="fa-IR" sz="3200" b="1" dirty="0" smtClean="0">
                <a:solidFill>
                  <a:srgbClr val="FFFF00"/>
                </a:solidFill>
                <a:cs typeface="B Zar" pitchFamily="2" charset="-78"/>
              </a:rPr>
              <a:t>تا چه حد داده ها و تحلیل ها از نظر پاسخ گویان درست هستند؟</a:t>
            </a:r>
            <a:endParaRPr lang="en-AU" sz="3200" b="1" dirty="0" smtClean="0">
              <a:solidFill>
                <a:srgbClr val="FFFF00"/>
              </a:solidFill>
              <a:cs typeface="B Zar" pitchFamily="2" charset="-78"/>
            </a:endParaRPr>
          </a:p>
          <a:p>
            <a:pPr algn="l" eaLnBrk="1" hangingPunct="1"/>
            <a:r>
              <a:rPr lang="en-AU" sz="3200" b="1" dirty="0" smtClean="0">
                <a:solidFill>
                  <a:srgbClr val="FFFF00"/>
                </a:solidFill>
                <a:cs typeface="B Zar" pitchFamily="2" charset="-78"/>
              </a:rPr>
              <a:t>Is the research transferable?</a:t>
            </a:r>
          </a:p>
          <a:p>
            <a:pPr lvl="1" algn="r" rtl="1" eaLnBrk="1" hangingPunct="1"/>
            <a:r>
              <a:rPr lang="fa-IR" sz="3200" b="1" dirty="0" smtClean="0">
                <a:solidFill>
                  <a:srgbClr val="FFFF00"/>
                </a:solidFill>
                <a:cs typeface="B Zar" pitchFamily="2" charset="-78"/>
              </a:rPr>
              <a:t>تا چه حد نتایج یا متد قابل انتقال و اجرا در محیط متفاوتی هستند</a:t>
            </a:r>
            <a:endParaRPr lang="en-US" sz="3200" b="1" dirty="0" smtClean="0">
              <a:solidFill>
                <a:srgbClr val="FFFF00"/>
              </a:solidFill>
              <a:cs typeface="B Zar" pitchFamily="2" charset="-78"/>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704088"/>
          </a:xfrm>
        </p:spPr>
        <p:txBody>
          <a:bodyPr>
            <a:normAutofit fontScale="90000"/>
          </a:bodyPr>
          <a:lstStyle/>
          <a:p>
            <a:endParaRPr lang="fa-IR" dirty="0"/>
          </a:p>
        </p:txBody>
      </p:sp>
      <p:pic>
        <p:nvPicPr>
          <p:cNvPr id="4098" name="Picture 2" descr="C:\Users\Narges\Pictures\My Pictures\malaysia (E)\DSC00023.JPG"/>
          <p:cNvPicPr>
            <a:picLocks noGrp="1" noChangeAspect="1" noChangeArrowheads="1"/>
          </p:cNvPicPr>
          <p:nvPr>
            <p:ph idx="1"/>
          </p:nvPr>
        </p:nvPicPr>
        <p:blipFill>
          <a:blip r:embed="rId2" cstate="print"/>
          <a:srcRect/>
          <a:stretch>
            <a:fillRect/>
          </a:stretch>
        </p:blipFill>
        <p:spPr bwMode="auto">
          <a:xfrm>
            <a:off x="-152400" y="0"/>
            <a:ext cx="9296400" cy="7162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ctr"/>
          <a:lstStyle/>
          <a:p>
            <a:pPr algn="ctr" rtl="0" eaLnBrk="1" hangingPunct="1"/>
            <a:r>
              <a:rPr lang="en-AU" b="1" dirty="0" smtClean="0">
                <a:solidFill>
                  <a:srgbClr val="FF0000"/>
                </a:solidFill>
                <a:effectLst>
                  <a:outerShdw blurRad="38100" dist="38100" dir="2700000" algn="tl">
                    <a:srgbClr val="000000">
                      <a:alpha val="43137"/>
                    </a:srgbClr>
                  </a:outerShdw>
                </a:effectLst>
              </a:rPr>
              <a:t>Qualitative Orientation</a:t>
            </a:r>
            <a:endParaRPr lang="en-US" b="1" dirty="0" smtClean="0">
              <a:solidFill>
                <a:srgbClr val="FF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4294967295"/>
          </p:nvPr>
        </p:nvSpPr>
        <p:spPr>
          <a:xfrm>
            <a:off x="457200" y="2286000"/>
            <a:ext cx="8229600" cy="4038600"/>
          </a:xfrm>
        </p:spPr>
        <p:txBody>
          <a:bodyPr/>
          <a:lstStyle/>
          <a:p>
            <a:pPr algn="l" rtl="0" eaLnBrk="1" hangingPunct="1"/>
            <a:r>
              <a:rPr lang="en-AU" sz="2400" b="1" dirty="0" smtClean="0">
                <a:solidFill>
                  <a:srgbClr val="FFFF00"/>
                </a:solidFill>
              </a:rPr>
              <a:t>Worldview: </a:t>
            </a:r>
            <a:r>
              <a:rPr lang="en-AU" sz="2400" b="1" dirty="0" err="1" smtClean="0">
                <a:solidFill>
                  <a:srgbClr val="FFFF00"/>
                </a:solidFill>
              </a:rPr>
              <a:t>interpretivist</a:t>
            </a:r>
            <a:r>
              <a:rPr lang="en-AU" sz="2400" b="1" dirty="0" smtClean="0">
                <a:solidFill>
                  <a:srgbClr val="FFFF00"/>
                </a:solidFill>
              </a:rPr>
              <a:t>, constructivist, critical approach, feminist, participatory.</a:t>
            </a:r>
          </a:p>
          <a:p>
            <a:pPr algn="l" rtl="0" eaLnBrk="1" hangingPunct="1"/>
            <a:r>
              <a:rPr lang="en-AU" sz="2400" b="1" dirty="0" smtClean="0">
                <a:solidFill>
                  <a:srgbClr val="FFFF00"/>
                </a:solidFill>
              </a:rPr>
              <a:t>Type of research question: understanding </a:t>
            </a:r>
            <a:r>
              <a:rPr lang="en-US" sz="2400" b="1" dirty="0" smtClean="0">
                <a:solidFill>
                  <a:srgbClr val="FFFF00"/>
                </a:solidFill>
              </a:rPr>
              <a:t>VS measuring</a:t>
            </a:r>
            <a:r>
              <a:rPr lang="en-US" sz="3400" b="1" dirty="0" smtClean="0">
                <a:solidFill>
                  <a:srgbClr val="FFFF00"/>
                </a:solidFill>
              </a:rPr>
              <a:t> </a:t>
            </a:r>
            <a:endParaRPr lang="en-AU" sz="2400" b="1" dirty="0" smtClean="0">
              <a:solidFill>
                <a:srgbClr val="FFFF00"/>
              </a:solidFill>
            </a:endParaRPr>
          </a:p>
          <a:p>
            <a:pPr algn="l" rtl="0" eaLnBrk="1" hangingPunct="1"/>
            <a:r>
              <a:rPr lang="en-AU" sz="2400" b="1" dirty="0" smtClean="0">
                <a:solidFill>
                  <a:srgbClr val="FFFF00"/>
                </a:solidFill>
              </a:rPr>
              <a:t>Logic: Inductive</a:t>
            </a:r>
          </a:p>
          <a:p>
            <a:pPr algn="l" rtl="0" eaLnBrk="1" hangingPunct="1"/>
            <a:r>
              <a:rPr lang="en-AU" sz="2400" b="1" dirty="0" smtClean="0">
                <a:solidFill>
                  <a:srgbClr val="FFFF00"/>
                </a:solidFill>
              </a:rPr>
              <a:t>Type of data: narrative</a:t>
            </a:r>
          </a:p>
          <a:p>
            <a:pPr algn="l" rtl="0" eaLnBrk="1" hangingPunct="1"/>
            <a:r>
              <a:rPr lang="en-AU" sz="2400" b="1" dirty="0" smtClean="0">
                <a:solidFill>
                  <a:srgbClr val="FFFF00"/>
                </a:solidFill>
              </a:rPr>
              <a:t>Data collection procedures: unstructured</a:t>
            </a:r>
          </a:p>
          <a:p>
            <a:pPr algn="l" rtl="0" eaLnBrk="1" hangingPunct="1"/>
            <a:r>
              <a:rPr lang="en-AU" sz="2400" b="1" dirty="0" smtClean="0">
                <a:solidFill>
                  <a:srgbClr val="FFFF00"/>
                </a:solidFill>
              </a:rPr>
              <a:t>Type of data analysis: qualitative analysis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ctr"/>
          <a:lstStyle/>
          <a:p>
            <a:pPr algn="ctr" eaLnBrk="1" hangingPunct="1"/>
            <a:r>
              <a:rPr lang="en-US" b="1" smtClean="0">
                <a:solidFill>
                  <a:srgbClr val="FF0000"/>
                </a:solidFill>
              </a:rPr>
              <a:t>What is it?</a:t>
            </a:r>
          </a:p>
        </p:txBody>
      </p:sp>
      <p:sp>
        <p:nvSpPr>
          <p:cNvPr id="12291" name="Rectangle 3"/>
          <p:cNvSpPr>
            <a:spLocks noGrp="1" noChangeArrowheads="1"/>
          </p:cNvSpPr>
          <p:nvPr>
            <p:ph type="body" idx="4294967295"/>
          </p:nvPr>
        </p:nvSpPr>
        <p:spPr>
          <a:xfrm>
            <a:off x="457200" y="2286000"/>
            <a:ext cx="8229600" cy="4038600"/>
          </a:xfrm>
        </p:spPr>
        <p:txBody>
          <a:bodyPr>
            <a:normAutofit/>
          </a:bodyPr>
          <a:lstStyle/>
          <a:p>
            <a:pPr algn="r" rtl="1" eaLnBrk="1" hangingPunct="1">
              <a:buFont typeface="Wingdings" pitchFamily="2" charset="2"/>
              <a:buNone/>
            </a:pPr>
            <a:r>
              <a:rPr lang="fa-IR" sz="3200" b="1" dirty="0" smtClean="0">
                <a:solidFill>
                  <a:srgbClr val="FFFF00"/>
                </a:solidFill>
                <a:cs typeface="B Zar" pitchFamily="2" charset="-78"/>
              </a:rPr>
              <a:t>اساسی ترین تعریف بر مبنای هدف مطالعه:</a:t>
            </a:r>
          </a:p>
          <a:p>
            <a:pPr algn="r" rtl="1" eaLnBrk="1" hangingPunct="1">
              <a:buFont typeface="Wingdings" pitchFamily="2" charset="2"/>
              <a:buNone/>
            </a:pPr>
            <a:endParaRPr lang="fa-IR" sz="3200" b="1" dirty="0" smtClean="0">
              <a:solidFill>
                <a:srgbClr val="FFFF00"/>
              </a:solidFill>
              <a:cs typeface="B Zar" pitchFamily="2" charset="-78"/>
            </a:endParaRPr>
          </a:p>
          <a:p>
            <a:pPr lvl="1" algn="r" rtl="1" eaLnBrk="1" hangingPunct="1">
              <a:buFontTx/>
              <a:buNone/>
            </a:pPr>
            <a:r>
              <a:rPr lang="fa-IR" sz="3200" b="1" dirty="0" smtClean="0">
                <a:solidFill>
                  <a:srgbClr val="FFFF00"/>
                </a:solidFill>
                <a:cs typeface="B Zar" pitchFamily="2" charset="-78"/>
              </a:rPr>
              <a:t>کمی:چقدر؟ چند تا؟ </a:t>
            </a:r>
          </a:p>
          <a:p>
            <a:pPr lvl="1" algn="r" rtl="1" eaLnBrk="1" hangingPunct="1">
              <a:buFontTx/>
              <a:buNone/>
            </a:pPr>
            <a:r>
              <a:rPr lang="fa-IR" sz="3200" b="1" dirty="0" smtClean="0">
                <a:solidFill>
                  <a:srgbClr val="FFFF00"/>
                </a:solidFill>
                <a:cs typeface="B Zar" pitchFamily="2" charset="-78"/>
              </a:rPr>
              <a:t>کیفی: چه؟ چطور؟ چرا؟</a:t>
            </a:r>
            <a:endParaRPr lang="en-US" sz="3200" b="1" dirty="0" smtClean="0">
              <a:solidFill>
                <a:srgbClr val="FFFF00"/>
              </a:solidFill>
              <a:cs typeface="B Zar"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سایر ویژگی های مشترک</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13315" name="Rectangle 3"/>
          <p:cNvSpPr>
            <a:spLocks noGrp="1" noChangeArrowheads="1"/>
          </p:cNvSpPr>
          <p:nvPr>
            <p:ph type="body" idx="4294967295"/>
          </p:nvPr>
        </p:nvSpPr>
        <p:spPr>
          <a:xfrm>
            <a:off x="838200" y="2362200"/>
            <a:ext cx="7693025" cy="4038600"/>
          </a:xfrm>
        </p:spPr>
        <p:txBody>
          <a:bodyPr/>
          <a:lstStyle/>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Naturalistic inquiry </a:t>
            </a:r>
            <a:r>
              <a:rPr lang="fa-IR" b="1" dirty="0" smtClean="0">
                <a:solidFill>
                  <a:srgbClr val="FFFF00"/>
                </a:solidFill>
                <a:effectLst>
                  <a:outerShdw blurRad="38100" dist="38100" dir="2700000" algn="tl">
                    <a:srgbClr val="000000">
                      <a:alpha val="43137"/>
                    </a:srgbClr>
                  </a:outerShdw>
                </a:effectLst>
                <a:cs typeface="B Zar" pitchFamily="2" charset="-78"/>
              </a:rPr>
              <a:t>مطالعه موضوع در محیط طبیعی خود</a:t>
            </a:r>
            <a:endParaRPr lang="en-AU"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Inductive analysis</a:t>
            </a:r>
          </a:p>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Going into the field</a:t>
            </a:r>
          </a:p>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Holistic </a:t>
            </a:r>
          </a:p>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Dynamic, developmental  and flexible perspective </a:t>
            </a:r>
            <a:r>
              <a:rPr lang="fa-IR" b="1" dirty="0" smtClean="0">
                <a:solidFill>
                  <a:srgbClr val="FFFF00"/>
                </a:solidFill>
                <a:effectLst>
                  <a:outerShdw blurRad="38100" dist="38100" dir="2700000" algn="tl">
                    <a:srgbClr val="000000">
                      <a:alpha val="43137"/>
                    </a:srgbClr>
                  </a:outerShdw>
                </a:effectLst>
                <a:cs typeface="B Zar" pitchFamily="2" charset="-78"/>
              </a:rPr>
              <a:t>روشهای انعطاف پذیر</a:t>
            </a:r>
            <a:endParaRPr lang="en-AU"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buFont typeface="Wingdings" pitchFamily="2" charset="2"/>
              <a:buNone/>
            </a:pPr>
            <a:r>
              <a:rPr lang="en-AU" b="1" dirty="0" smtClean="0">
                <a:solidFill>
                  <a:srgbClr val="FFFF00"/>
                </a:solidFill>
                <a:effectLst>
                  <a:outerShdw blurRad="38100" dist="38100" dir="2700000" algn="tl">
                    <a:srgbClr val="000000">
                      <a:alpha val="43137"/>
                    </a:srgbClr>
                  </a:outerShdw>
                </a:effectLst>
              </a:rPr>
              <a:t>Depth and detail </a:t>
            </a:r>
            <a:r>
              <a:rPr lang="fa-IR" b="1" dirty="0" smtClean="0">
                <a:solidFill>
                  <a:srgbClr val="FFFF00"/>
                </a:solidFill>
                <a:effectLst>
                  <a:outerShdw blurRad="38100" dist="38100" dir="2700000" algn="tl">
                    <a:srgbClr val="000000">
                      <a:alpha val="43137"/>
                    </a:srgbClr>
                  </a:outerShdw>
                </a:effectLst>
                <a:cs typeface="B Zar" pitchFamily="2" charset="-78"/>
              </a:rPr>
              <a:t>تاکید بر توصیف دقیق و روند ها</a:t>
            </a:r>
            <a:endParaRPr lang="en-AU" sz="2400" b="1" dirty="0" smtClean="0">
              <a:solidFill>
                <a:srgbClr val="FFFF00"/>
              </a:solidFill>
              <a:effectLst>
                <a:outerShdw blurRad="38100" dist="38100" dir="2700000" algn="tl">
                  <a:srgbClr val="000000">
                    <a:alpha val="43137"/>
                  </a:srgbClr>
                </a:outerShdw>
              </a:effectLst>
            </a:endParaRPr>
          </a:p>
          <a:p>
            <a:pPr algn="l" rtl="0" eaLnBrk="1" hangingPunct="1">
              <a:lnSpc>
                <a:spcPct val="90000"/>
              </a:lnSpc>
              <a:buFont typeface="Wingdings" pitchFamily="2" charset="2"/>
              <a:buNone/>
            </a:pPr>
            <a:endParaRPr lang="en-AU"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pPr algn="ctr"/>
            <a:r>
              <a:rPr lang="fa-IR" sz="5400" b="1" dirty="0" smtClean="0">
                <a:solidFill>
                  <a:srgbClr val="FF0000"/>
                </a:solidFill>
                <a:effectLst>
                  <a:outerShdw blurRad="38100" dist="38100" dir="2700000" algn="tl">
                    <a:srgbClr val="000000">
                      <a:alpha val="43137"/>
                    </a:srgbClr>
                  </a:outerShdw>
                </a:effectLst>
                <a:cs typeface="B Yagut" pitchFamily="2" charset="-78"/>
              </a:rPr>
              <a:t>مقایسه پژوهش های کمّی و کیفی</a:t>
            </a:r>
            <a:endParaRPr lang="en-US" sz="5400" b="1" dirty="0">
              <a:solidFill>
                <a:srgbClr val="FF0000"/>
              </a:solidFill>
              <a:effectLst>
                <a:outerShdw blurRad="38100" dist="38100" dir="2700000" algn="tl">
                  <a:srgbClr val="000000">
                    <a:alpha val="43137"/>
                  </a:srgbClr>
                </a:outerShdw>
              </a:effectLst>
              <a:cs typeface="B Yagut" pitchFamily="2" charset="-78"/>
            </a:endParaRPr>
          </a:p>
        </p:txBody>
      </p:sp>
      <p:sp>
        <p:nvSpPr>
          <p:cNvPr id="19" name="Text Placeholder 18"/>
          <p:cNvSpPr>
            <a:spLocks noGrp="1"/>
          </p:cNvSpPr>
          <p:nvPr>
            <p:ph type="body" idx="1"/>
          </p:nvPr>
        </p:nvSpPr>
        <p:spPr/>
        <p:txBody>
          <a:bodyPr>
            <a:normAutofit fontScale="85000" lnSpcReduction="20000"/>
          </a:bodyPr>
          <a:lstStyle/>
          <a:p>
            <a:endParaRPr lang="en-US" dirty="0" smtClean="0"/>
          </a:p>
          <a:p>
            <a:pPr algn="ctr"/>
            <a:r>
              <a:rPr lang="fa-IR" sz="3000" dirty="0" smtClean="0">
                <a:solidFill>
                  <a:srgbClr val="FFFF00"/>
                </a:solidFill>
                <a:effectLst>
                  <a:outerShdw blurRad="38100" dist="38100" dir="2700000" algn="tl">
                    <a:srgbClr val="000000">
                      <a:alpha val="43137"/>
                    </a:srgbClr>
                  </a:outerShdw>
                </a:effectLst>
                <a:cs typeface="B Titr" pitchFamily="2" charset="-78"/>
              </a:rPr>
              <a:t>پژوهشگران کیفی</a:t>
            </a:r>
            <a:endParaRPr lang="en-US" sz="3000" dirty="0" smtClean="0">
              <a:solidFill>
                <a:srgbClr val="FFFF00"/>
              </a:solidFill>
              <a:effectLst>
                <a:outerShdw blurRad="38100" dist="38100" dir="2700000" algn="tl">
                  <a:srgbClr val="000000">
                    <a:alpha val="43137"/>
                  </a:srgbClr>
                </a:outerShdw>
              </a:effectLst>
              <a:cs typeface="B Titr" pitchFamily="2" charset="-78"/>
            </a:endParaRPr>
          </a:p>
          <a:p>
            <a:endParaRPr lang="en-US" dirty="0"/>
          </a:p>
        </p:txBody>
      </p:sp>
      <p:sp>
        <p:nvSpPr>
          <p:cNvPr id="20" name="Text Placeholder 19"/>
          <p:cNvSpPr>
            <a:spLocks noGrp="1"/>
          </p:cNvSpPr>
          <p:nvPr>
            <p:ph type="body" sz="half" idx="3"/>
          </p:nvPr>
        </p:nvSpPr>
        <p:spPr/>
        <p:txBody>
          <a:bodyPr>
            <a:normAutofit/>
          </a:bodyPr>
          <a:lstStyle/>
          <a:p>
            <a:pPr algn="ctr" rtl="1"/>
            <a:r>
              <a:rPr lang="fa-IR" sz="2800" dirty="0" smtClean="0">
                <a:solidFill>
                  <a:srgbClr val="FFFF00"/>
                </a:solidFill>
                <a:effectLst>
                  <a:outerShdw blurRad="38100" dist="38100" dir="2700000" algn="tl">
                    <a:srgbClr val="000000">
                      <a:alpha val="43137"/>
                    </a:srgbClr>
                  </a:outerShdw>
                </a:effectLst>
                <a:cs typeface="B Titr" pitchFamily="2" charset="-78"/>
              </a:rPr>
              <a:t>پژوهشگران کمّی</a:t>
            </a:r>
            <a:endParaRPr lang="en-US" sz="2800" dirty="0">
              <a:solidFill>
                <a:srgbClr val="FFFF00"/>
              </a:solidFill>
              <a:effectLst>
                <a:outerShdw blurRad="38100" dist="38100" dir="2700000" algn="tl">
                  <a:srgbClr val="000000">
                    <a:alpha val="43137"/>
                  </a:srgbClr>
                </a:outerShdw>
              </a:effectLst>
              <a:cs typeface="B Titr" pitchFamily="2" charset="-78"/>
            </a:endParaRPr>
          </a:p>
        </p:txBody>
      </p:sp>
      <p:sp>
        <p:nvSpPr>
          <p:cNvPr id="9" name="Content Placeholder 8"/>
          <p:cNvSpPr>
            <a:spLocks noGrp="1"/>
          </p:cNvSpPr>
          <p:nvPr>
            <p:ph sz="quarter" idx="2"/>
          </p:nvPr>
        </p:nvSpPr>
        <p:spPr/>
        <p:txBody>
          <a:bodyPr>
            <a:normAutofit/>
          </a:bodyPr>
          <a:lstStyle/>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فرض می گیرد واقعیت اجتماعی بوسیله مشارکت کنندگان در آن ساخته می شود.</a:t>
            </a:r>
          </a:p>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فرض می گیردکه واقعیت اجتماعی به طور پیوسته در موقعیتهای محلی ساخته می شود.</a:t>
            </a:r>
          </a:p>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در تبیین روابط علّی میان پدیده های اجتماعی، نقشی عمده برمقاصد بشری می دهند.</a:t>
            </a:r>
          </a:p>
          <a:p>
            <a:pPr marL="651510" indent="-514350" algn="justLow" rtl="1">
              <a:buFont typeface="+mj-lt"/>
              <a:buAutoNum type="arabicPeriod"/>
            </a:pPr>
            <a:endParaRPr lang="fa-IR" b="1" dirty="0" smtClean="0">
              <a:solidFill>
                <a:srgbClr val="CCFFFF"/>
              </a:solidFill>
              <a:effectLst>
                <a:outerShdw blurRad="38100" dist="38100" dir="2700000" algn="tl">
                  <a:srgbClr val="000000">
                    <a:alpha val="43137"/>
                  </a:srgbClr>
                </a:outerShdw>
              </a:effectLst>
              <a:cs typeface="B Nazanin" pitchFamily="2" charset="-78"/>
            </a:endParaRPr>
          </a:p>
          <a:p>
            <a:pPr marL="651510" indent="-514350" algn="justLow" rtl="1">
              <a:buFont typeface="+mj-lt"/>
              <a:buAutoNum type="arabicPeriod"/>
            </a:pPr>
            <a:endParaRPr lang="en-US" b="1" dirty="0">
              <a:solidFill>
                <a:srgbClr val="CCFFFF"/>
              </a:solidFill>
              <a:effectLst>
                <a:outerShdw blurRad="38100" dist="38100" dir="2700000" algn="tl">
                  <a:srgbClr val="000000">
                    <a:alpha val="43137"/>
                  </a:srgbClr>
                </a:outerShdw>
              </a:effectLst>
              <a:cs typeface="B Nazanin" pitchFamily="2" charset="-78"/>
            </a:endParaRPr>
          </a:p>
        </p:txBody>
      </p:sp>
      <p:sp>
        <p:nvSpPr>
          <p:cNvPr id="21" name="Content Placeholder 20"/>
          <p:cNvSpPr>
            <a:spLocks noGrp="1"/>
          </p:cNvSpPr>
          <p:nvPr>
            <p:ph sz="quarter" idx="4"/>
          </p:nvPr>
        </p:nvSpPr>
        <p:spPr/>
        <p:txBody>
          <a:bodyPr/>
          <a:lstStyle/>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یک واقعیت اجتماعی عینی را فرض می گیرد.</a:t>
            </a:r>
          </a:p>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فرض می گیرد واقعیت اجتماعی، طی زمان و موقعیتها نسبتاً ثابت است.</a:t>
            </a:r>
          </a:p>
          <a:p>
            <a:pPr marL="651510" indent="-514350" algn="justLow" rtl="1"/>
            <a:r>
              <a:rPr lang="fa-IR" b="1" dirty="0" smtClean="0">
                <a:solidFill>
                  <a:srgbClr val="CCFFFF"/>
                </a:solidFill>
                <a:effectLst>
                  <a:outerShdw blurRad="38100" dist="38100" dir="2700000" algn="tl">
                    <a:srgbClr val="000000">
                      <a:alpha val="43137"/>
                    </a:srgbClr>
                  </a:outerShdw>
                </a:effectLst>
                <a:cs typeface="B Nazanin" pitchFamily="2" charset="-78"/>
              </a:rPr>
              <a:t>روابط علّی میان پدیده های اجتماعی را از </a:t>
            </a:r>
            <a:r>
              <a:rPr lang="fa-IR" b="1" smtClean="0">
                <a:solidFill>
                  <a:srgbClr val="CCFFFF"/>
                </a:solidFill>
                <a:effectLst>
                  <a:outerShdw blurRad="38100" dist="38100" dir="2700000" algn="tl">
                    <a:srgbClr val="000000">
                      <a:alpha val="43137"/>
                    </a:srgbClr>
                  </a:outerShdw>
                </a:effectLst>
                <a:cs typeface="B Nazanin" pitchFamily="2" charset="-78"/>
              </a:rPr>
              <a:t>منظری ابزارگونه </a:t>
            </a:r>
            <a:r>
              <a:rPr lang="fa-IR" b="1" dirty="0" smtClean="0">
                <a:solidFill>
                  <a:srgbClr val="CCFFFF"/>
                </a:solidFill>
                <a:effectLst>
                  <a:outerShdw blurRad="38100" dist="38100" dir="2700000" algn="tl">
                    <a:srgbClr val="000000">
                      <a:alpha val="43137"/>
                    </a:srgbClr>
                  </a:outerShdw>
                </a:effectLst>
                <a:cs typeface="B Nazanin" pitchFamily="2" charset="-78"/>
              </a:rPr>
              <a:t>می نگرد.</a:t>
            </a:r>
            <a:endParaRPr lang="en-US" b="1" dirty="0" smtClean="0">
              <a:solidFill>
                <a:srgbClr val="CCFFFF"/>
              </a:solidFill>
              <a:effectLst>
                <a:outerShdw blurRad="38100" dist="38100" dir="2700000" algn="tl">
                  <a:srgbClr val="000000">
                    <a:alpha val="43137"/>
                  </a:srgbClr>
                </a:outerShdw>
              </a:effectLst>
              <a:cs typeface="B Nazanin" pitchFamily="2" charset="-78"/>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ox(in)">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ox(in)">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iterate type="lt">
                                    <p:tmPct val="0"/>
                                  </p:iterate>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ox(in)">
                                      <p:cBhvr>
                                        <p:cTn id="22" dur="500"/>
                                        <p:tgtEl>
                                          <p:spTgt spid="21">
                                            <p:txEl>
                                              <p:pRg st="0" end="0"/>
                                            </p:txEl>
                                          </p:spTgt>
                                        </p:tgtEl>
                                      </p:cBhvr>
                                    </p:animEffect>
                                  </p:childTnLst>
                                </p:cTn>
                              </p:par>
                              <p:par>
                                <p:cTn id="23" presetID="4" presetClass="entr" presetSubtype="16" fill="hold" nodeType="withEffect">
                                  <p:stCondLst>
                                    <p:cond delay="0"/>
                                  </p:stCondLst>
                                  <p:iterate type="lt">
                                    <p:tmPct val="0"/>
                                  </p:iterate>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box(in)">
                                      <p:cBhvr>
                                        <p:cTn id="25" dur="500"/>
                                        <p:tgtEl>
                                          <p:spTgt spid="21">
                                            <p:txEl>
                                              <p:pRg st="1" end="1"/>
                                            </p:txEl>
                                          </p:spTgt>
                                        </p:tgtEl>
                                      </p:cBhvr>
                                    </p:animEffect>
                                  </p:childTnLst>
                                </p:cTn>
                              </p:par>
                              <p:par>
                                <p:cTn id="26" presetID="4" presetClass="entr" presetSubtype="16" fill="hold" nodeType="withEffect">
                                  <p:stCondLst>
                                    <p:cond delay="0"/>
                                  </p:stCondLst>
                                  <p:iterate type="lt">
                                    <p:tmPct val="0"/>
                                  </p:iterate>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box(in)">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ox(in)">
                                      <p:cBhvr>
                                        <p:cTn id="33" dur="500"/>
                                        <p:tgtEl>
                                          <p:spTgt spid="9">
                                            <p:txEl>
                                              <p:pRg st="0" end="0"/>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ox(in)">
                                      <p:cBhvr>
                                        <p:cTn id="36" dur="500"/>
                                        <p:tgtEl>
                                          <p:spTgt spid="9">
                                            <p:txEl>
                                              <p:pRg st="1" end="1"/>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ox(in)">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nodeType="clickEffect">
                                  <p:stCondLst>
                                    <p:cond delay="0"/>
                                  </p:stCondLst>
                                  <p:iterate type="lt">
                                    <p:tmPct val="0"/>
                                  </p:iterate>
                                  <p:childTnLst>
                                    <p:animClr clrSpc="rgb">
                                      <p:cBhvr override="childStyle">
                                        <p:cTn id="43" dur="2000" fill="hold"/>
                                        <p:tgtEl>
                                          <p:spTgt spid="21">
                                            <p:txEl>
                                              <p:pRg st="0" end="0"/>
                                            </p:txEl>
                                          </p:spTgt>
                                        </p:tgtEl>
                                        <p:attrNameLst>
                                          <p:attrName>style.color</p:attrName>
                                        </p:attrNameLst>
                                      </p:cBhvr>
                                      <p:to>
                                        <a:schemeClr val="accent2"/>
                                      </p:to>
                                    </p:animClr>
                                  </p:childTnLst>
                                </p:cTn>
                              </p:par>
                            </p:childTnLst>
                          </p:cTn>
                        </p:par>
                      </p:childTnLst>
                    </p:cTn>
                  </p:par>
                  <p:par>
                    <p:cTn id="44" fill="hold">
                      <p:stCondLst>
                        <p:cond delay="indefinite"/>
                      </p:stCondLst>
                      <p:childTnLst>
                        <p:par>
                          <p:cTn id="45" fill="hold">
                            <p:stCondLst>
                              <p:cond delay="0"/>
                            </p:stCondLst>
                            <p:childTnLst>
                              <p:par>
                                <p:cTn id="46" presetID="3" presetClass="emph" presetSubtype="2" fill="hold" nodeType="clickEffect">
                                  <p:stCondLst>
                                    <p:cond delay="0"/>
                                  </p:stCondLst>
                                  <p:childTnLst>
                                    <p:animClr clrSpc="rgb">
                                      <p:cBhvr override="childStyle">
                                        <p:cTn id="47" dur="2000" fill="hold"/>
                                        <p:tgtEl>
                                          <p:spTgt spid="9">
                                            <p:txEl>
                                              <p:pRg st="0" end="0"/>
                                            </p:txEl>
                                          </p:spTgt>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nodeType="clickEffect">
                                  <p:stCondLst>
                                    <p:cond delay="0"/>
                                  </p:stCondLst>
                                  <p:iterate type="lt">
                                    <p:tmPct val="0"/>
                                  </p:iterate>
                                  <p:childTnLst>
                                    <p:animClr clrSpc="rgb">
                                      <p:cBhvr override="childStyle">
                                        <p:cTn id="51" dur="2000" fill="hold"/>
                                        <p:tgtEl>
                                          <p:spTgt spid="21">
                                            <p:txEl>
                                              <p:pRg st="1" end="1"/>
                                            </p:txEl>
                                          </p:spTgt>
                                        </p:tgtEl>
                                        <p:attrNameLst>
                                          <p:attrName>style.color</p:attrName>
                                        </p:attrNameLst>
                                      </p:cBhvr>
                                      <p:to>
                                        <a:schemeClr val="accent2"/>
                                      </p:to>
                                    </p:animClr>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nodeType="clickEffect">
                                  <p:stCondLst>
                                    <p:cond delay="0"/>
                                  </p:stCondLst>
                                  <p:childTnLst>
                                    <p:animClr clrSpc="rgb">
                                      <p:cBhvr override="childStyle">
                                        <p:cTn id="55" dur="2000" fill="hold"/>
                                        <p:tgtEl>
                                          <p:spTgt spid="9">
                                            <p:txEl>
                                              <p:pRg st="1" end="1"/>
                                            </p:txEl>
                                          </p:spTgt>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nodeType="clickEffect">
                                  <p:stCondLst>
                                    <p:cond delay="0"/>
                                  </p:stCondLst>
                                  <p:iterate type="lt">
                                    <p:tmPct val="0"/>
                                  </p:iterate>
                                  <p:childTnLst>
                                    <p:animClr clrSpc="rgb">
                                      <p:cBhvr override="childStyle">
                                        <p:cTn id="59" dur="2000" fill="hold"/>
                                        <p:tgtEl>
                                          <p:spTgt spid="21">
                                            <p:txEl>
                                              <p:pRg st="2" end="2"/>
                                            </p:txEl>
                                          </p:spTgt>
                                        </p:tgtEl>
                                        <p:attrNameLst>
                                          <p:attrName>style.color</p:attrName>
                                        </p:attrNameLst>
                                      </p:cBhvr>
                                      <p:to>
                                        <a:schemeClr val="accent2"/>
                                      </p:to>
                                    </p:animClr>
                                  </p:childTnLst>
                                </p:cTn>
                              </p:par>
                            </p:childTnLst>
                          </p:cTn>
                        </p:par>
                      </p:childTnLst>
                    </p:cTn>
                  </p:par>
                  <p:par>
                    <p:cTn id="60" fill="hold">
                      <p:stCondLst>
                        <p:cond delay="indefinite"/>
                      </p:stCondLst>
                      <p:childTnLst>
                        <p:par>
                          <p:cTn id="61" fill="hold">
                            <p:stCondLst>
                              <p:cond delay="0"/>
                            </p:stCondLst>
                            <p:childTnLst>
                              <p:par>
                                <p:cTn id="62" presetID="3" presetClass="emph" presetSubtype="2" fill="hold" nodeType="clickEffect">
                                  <p:stCondLst>
                                    <p:cond delay="0"/>
                                  </p:stCondLst>
                                  <p:childTnLst>
                                    <p:animClr clrSpc="rgb">
                                      <p:cBhvr override="childStyle">
                                        <p:cTn id="63" dur="2000" fill="hold"/>
                                        <p:tgtEl>
                                          <p:spTgt spid="9">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4040188" cy="457200"/>
          </a:xfrm>
        </p:spPr>
        <p:txBody>
          <a:bodyPr/>
          <a:lstStyle/>
          <a:p>
            <a:pPr algn="ctr" rtl="1"/>
            <a:endParaRPr lang="fa-IR" dirty="0" smtClean="0">
              <a:solidFill>
                <a:srgbClr val="FFFF00"/>
              </a:solidFill>
              <a:effectLst>
                <a:outerShdw blurRad="38100" dist="38100" dir="2700000" algn="tl">
                  <a:srgbClr val="000000">
                    <a:alpha val="43137"/>
                  </a:srgbClr>
                </a:outerShdw>
              </a:effectLst>
              <a:cs typeface="B Titr" pitchFamily="2" charset="-78"/>
            </a:endParaRPr>
          </a:p>
          <a:p>
            <a:pPr algn="ctr" rtl="1"/>
            <a:r>
              <a:rPr lang="fa-IR" dirty="0" smtClean="0">
                <a:solidFill>
                  <a:srgbClr val="FFFF00"/>
                </a:solidFill>
                <a:effectLst>
                  <a:outerShdw blurRad="38100" dist="38100" dir="2700000" algn="tl">
                    <a:srgbClr val="000000">
                      <a:alpha val="43137"/>
                    </a:srgbClr>
                  </a:outerShdw>
                </a:effectLst>
                <a:cs typeface="B Titr" pitchFamily="2" charset="-78"/>
              </a:rPr>
              <a:t>پژوهشگران کیفی</a:t>
            </a:r>
            <a:endParaRPr lang="en-US" dirty="0" smtClean="0">
              <a:solidFill>
                <a:srgbClr val="FFFF00"/>
              </a:solidFill>
              <a:effectLst>
                <a:outerShdw blurRad="38100" dist="38100" dir="2700000" algn="tl">
                  <a:srgbClr val="000000">
                    <a:alpha val="43137"/>
                  </a:srgbClr>
                </a:outerShdw>
              </a:effectLst>
              <a:cs typeface="B Titr" pitchFamily="2" charset="-78"/>
            </a:endParaRPr>
          </a:p>
          <a:p>
            <a:pPr algn="r" rtl="1"/>
            <a:endParaRPr lang="en-US" dirty="0"/>
          </a:p>
        </p:txBody>
      </p:sp>
      <p:sp>
        <p:nvSpPr>
          <p:cNvPr id="4" name="Text Placeholder 3"/>
          <p:cNvSpPr>
            <a:spLocks noGrp="1"/>
          </p:cNvSpPr>
          <p:nvPr>
            <p:ph type="body" sz="half" idx="3"/>
          </p:nvPr>
        </p:nvSpPr>
        <p:spPr>
          <a:xfrm>
            <a:off x="4645025" y="304799"/>
            <a:ext cx="4041775" cy="762001"/>
          </a:xfrm>
        </p:spPr>
        <p:txBody>
          <a:bodyPr>
            <a:normAutofit lnSpcReduction="10000"/>
          </a:bodyPr>
          <a:lstStyle/>
          <a:p>
            <a:pPr algn="ctr" rtl="1"/>
            <a:endParaRPr lang="fa-IR" dirty="0" smtClean="0">
              <a:solidFill>
                <a:srgbClr val="FFFF00"/>
              </a:solidFill>
              <a:effectLst>
                <a:outerShdw blurRad="38100" dist="38100" dir="2700000" algn="tl">
                  <a:srgbClr val="000000">
                    <a:alpha val="43137"/>
                  </a:srgbClr>
                </a:outerShdw>
              </a:effectLst>
              <a:cs typeface="B Titr" pitchFamily="2" charset="-78"/>
            </a:endParaRPr>
          </a:p>
          <a:p>
            <a:pPr algn="ctr" rtl="1"/>
            <a:r>
              <a:rPr lang="fa-IR" dirty="0" smtClean="0">
                <a:solidFill>
                  <a:srgbClr val="FFFF00"/>
                </a:solidFill>
                <a:effectLst>
                  <a:outerShdw blurRad="38100" dist="38100" dir="2700000" algn="tl">
                    <a:srgbClr val="000000">
                      <a:alpha val="43137"/>
                    </a:srgbClr>
                  </a:outerShdw>
                </a:effectLst>
                <a:cs typeface="B Titr" pitchFamily="2" charset="-78"/>
              </a:rPr>
              <a:t>پژوهشگران کمّی</a:t>
            </a:r>
            <a:endParaRPr lang="en-US" dirty="0" smtClean="0">
              <a:solidFill>
                <a:srgbClr val="FFFF00"/>
              </a:solidFill>
              <a:effectLst>
                <a:outerShdw blurRad="38100" dist="38100" dir="2700000" algn="tl">
                  <a:srgbClr val="000000">
                    <a:alpha val="43137"/>
                  </a:srgbClr>
                </a:outerShdw>
              </a:effectLst>
              <a:cs typeface="B Titr" pitchFamily="2" charset="-78"/>
            </a:endParaRPr>
          </a:p>
          <a:p>
            <a:endParaRPr lang="en-US" dirty="0"/>
          </a:p>
        </p:txBody>
      </p:sp>
      <p:sp>
        <p:nvSpPr>
          <p:cNvPr id="5" name="Content Placeholder 4"/>
          <p:cNvSpPr>
            <a:spLocks noGrp="1"/>
          </p:cNvSpPr>
          <p:nvPr>
            <p:ph sz="quarter" idx="2"/>
          </p:nvPr>
        </p:nvSpPr>
        <p:spPr>
          <a:xfrm>
            <a:off x="457200" y="1143000"/>
            <a:ext cx="4040188" cy="5181600"/>
          </a:xfrm>
        </p:spPr>
        <p:txBody>
          <a:bodyPr>
            <a:normAutofit/>
          </a:bodyPr>
          <a:lstStyle/>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شخصاً با شرکت کندگان در پژوهش ارتباط برقرار می کند تا دیدگاههای مشترک و نگاه همدلانه بیابند.</a:t>
            </a:r>
          </a:p>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موارد را مطالعه می کند.</a:t>
            </a:r>
          </a:p>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معناهایی را که افراد می آفرینند و پدیده های درونی را مطالعه می کند.</a:t>
            </a:r>
          </a:p>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اعمال آدمی را در محیطهای طبیعی مطالعه می کند.</a:t>
            </a:r>
          </a:p>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مشاهدات کل گرایانه را در زمینه کلی که اعمال اجتماعی در آن رخ می دهد بررسی می کند.</a:t>
            </a:r>
          </a:p>
          <a:p>
            <a:pPr algn="justLow" rtl="1"/>
            <a:r>
              <a:rPr lang="fa-IR" b="1" dirty="0" smtClean="0">
                <a:solidFill>
                  <a:srgbClr val="CCFFFF"/>
                </a:solidFill>
                <a:effectLst>
                  <a:outerShdw blurRad="38100" dist="38100" dir="2700000" algn="tl">
                    <a:srgbClr val="000000">
                      <a:alpha val="43137"/>
                    </a:srgbClr>
                  </a:outerShdw>
                </a:effectLst>
                <a:cs typeface="B Nazanin" pitchFamily="2" charset="-78"/>
              </a:rPr>
              <a:t>بعد از آنکه داده ها گرد آوری شدند مفاهیم ونظریه هایی را کشف می کنند.</a:t>
            </a:r>
            <a:endParaRPr lang="en-US" b="1" dirty="0">
              <a:solidFill>
                <a:srgbClr val="CCFFFF"/>
              </a:solidFill>
              <a:effectLst>
                <a:outerShdw blurRad="38100" dist="38100" dir="2700000" algn="tl">
                  <a:srgbClr val="000000">
                    <a:alpha val="43137"/>
                  </a:srgbClr>
                </a:outerShdw>
              </a:effectLst>
              <a:cs typeface="B Nazanin" pitchFamily="2" charset="-78"/>
            </a:endParaRPr>
          </a:p>
        </p:txBody>
      </p:sp>
      <p:sp>
        <p:nvSpPr>
          <p:cNvPr id="6" name="Content Placeholder 5"/>
          <p:cNvSpPr>
            <a:spLocks noGrp="1"/>
          </p:cNvSpPr>
          <p:nvPr>
            <p:ph sz="quarter" idx="4"/>
          </p:nvPr>
        </p:nvSpPr>
        <p:spPr>
          <a:xfrm>
            <a:off x="4645025" y="1143000"/>
            <a:ext cx="4041775" cy="5257800"/>
          </a:xfrm>
        </p:spPr>
        <p:txBody>
          <a:bodyPr/>
          <a:lstStyle/>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فاصله ای ملموس بین پژوهش و پژوهشگران ایجاد می شود.</a:t>
            </a:r>
          </a:p>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جامعه یا نمونه هایی که نماینده جامعه اند را مطالعه می کند.</a:t>
            </a:r>
          </a:p>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رفتار و پدیده های قابل مشاهده را مشاهده می کند.</a:t>
            </a:r>
          </a:p>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رفتار آدمی را در محیطهای تصنعی مورد مطالعه قرار می دهد.</a:t>
            </a:r>
          </a:p>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واقعیت اجتماعی را به متغییرها تبدیل می کند.</a:t>
            </a:r>
          </a:p>
          <a:p>
            <a:pPr marL="594360" indent="-457200" algn="justLow" rtl="1"/>
            <a:r>
              <a:rPr lang="fa-IR" b="1" dirty="0" smtClean="0">
                <a:solidFill>
                  <a:srgbClr val="CCFFFF"/>
                </a:solidFill>
                <a:effectLst>
                  <a:outerShdw blurRad="38100" dist="38100" dir="2700000" algn="tl">
                    <a:srgbClr val="000000">
                      <a:alpha val="43137"/>
                    </a:srgbClr>
                  </a:outerShdw>
                </a:effectLst>
                <a:cs typeface="B Nazanin" pitchFamily="2" charset="-78"/>
              </a:rPr>
              <a:t>از مفاهیم و نظریه های پیش پنداشته استفاده می کنند تا معین کنند چه داده هایی گرد آوری خواهد شد.</a:t>
            </a:r>
            <a:endParaRPr lang="en-US" b="1" dirty="0">
              <a:solidFill>
                <a:srgbClr val="CCFFFF"/>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ox(in)">
                                      <p:cBhvr>
                                        <p:cTn id="20" dur="500"/>
                                        <p:tgtEl>
                                          <p:spTgt spid="6">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ox(in)">
                                      <p:cBhvr>
                                        <p:cTn id="23" dur="500"/>
                                        <p:tgtEl>
                                          <p:spTgt spid="6">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ox(in)">
                                      <p:cBhvr>
                                        <p:cTn id="26" dur="500"/>
                                        <p:tgtEl>
                                          <p:spTgt spid="6">
                                            <p:txEl>
                                              <p:pRg st="3" end="3"/>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ox(in)">
                                      <p:cBhvr>
                                        <p:cTn id="29" dur="500"/>
                                        <p:tgtEl>
                                          <p:spTgt spid="6">
                                            <p:txEl>
                                              <p:pRg st="4" end="4"/>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ox(in)">
                                      <p:cBhvr>
                                        <p:cTn id="37" dur="500"/>
                                        <p:tgtEl>
                                          <p:spTgt spid="5">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ox(in)">
                                      <p:cBhvr>
                                        <p:cTn id="40" dur="500"/>
                                        <p:tgtEl>
                                          <p:spTgt spid="5">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ox(in)">
                                      <p:cBhvr>
                                        <p:cTn id="43" dur="500"/>
                                        <p:tgtEl>
                                          <p:spTgt spid="5">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box(in)">
                                      <p:cBhvr>
                                        <p:cTn id="46" dur="500"/>
                                        <p:tgtEl>
                                          <p:spTgt spid="5">
                                            <p:txEl>
                                              <p:pRg st="3" end="3"/>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box(in)">
                                      <p:cBhvr>
                                        <p:cTn id="49" dur="500"/>
                                        <p:tgtEl>
                                          <p:spTgt spid="5">
                                            <p:txEl>
                                              <p:pRg st="4" end="4"/>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ox(in)">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p:cBhvr override="childStyle">
                                        <p:cTn id="56" dur="2000" fill="hold"/>
                                        <p:tgtEl>
                                          <p:spTgt spid="6">
                                            <p:txEl>
                                              <p:pRg st="0" end="0"/>
                                            </p:txEl>
                                          </p:spTgt>
                                        </p:tgtEl>
                                        <p:attrNameLst>
                                          <p:attrName>style.color</p:attrName>
                                        </p:attrNameLst>
                                      </p:cBhvr>
                                      <p:to>
                                        <a:schemeClr val="accent2"/>
                                      </p:to>
                                    </p:animClr>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p:cBhvr override="childStyle">
                                        <p:cTn id="60" dur="2000" fill="hold"/>
                                        <p:tgtEl>
                                          <p:spTgt spid="5">
                                            <p:txEl>
                                              <p:pRg st="0" end="0"/>
                                            </p:txEl>
                                          </p:spTgt>
                                        </p:tgtEl>
                                        <p:attrNameLst>
                                          <p:attrName>style.color</p:attrName>
                                        </p:attrNameLst>
                                      </p:cBhvr>
                                      <p:to>
                                        <a:schemeClr val="accent2"/>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p:cBhvr override="childStyle">
                                        <p:cTn id="64" dur="2000" fill="hold"/>
                                        <p:tgtEl>
                                          <p:spTgt spid="6">
                                            <p:txEl>
                                              <p:pRg st="1" end="1"/>
                                            </p:txEl>
                                          </p:spTgt>
                                        </p:tgtEl>
                                        <p:attrNameLst>
                                          <p:attrName>style.color</p:attrName>
                                        </p:attrNameLst>
                                      </p:cBhvr>
                                      <p:to>
                                        <a:schemeClr val="accent2"/>
                                      </p:to>
                                    </p:animClr>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childTnLst>
                                    <p:animClr clrSpc="rgb">
                                      <p:cBhvr override="childStyle">
                                        <p:cTn id="68" dur="2000" fill="hold"/>
                                        <p:tgtEl>
                                          <p:spTgt spid="5">
                                            <p:txEl>
                                              <p:pRg st="1" end="1"/>
                                            </p:txEl>
                                          </p:spTgt>
                                        </p:tgtEl>
                                        <p:attrNameLst>
                                          <p:attrName>style.color</p:attrName>
                                        </p:attrNameLst>
                                      </p:cBhvr>
                                      <p:to>
                                        <a:schemeClr val="accent2"/>
                                      </p:to>
                                    </p:animClr>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p:cBhvr override="childStyle">
                                        <p:cTn id="72" dur="2000" fill="hold"/>
                                        <p:tgtEl>
                                          <p:spTgt spid="6">
                                            <p:txEl>
                                              <p:pRg st="2" end="2"/>
                                            </p:txEl>
                                          </p:spTgt>
                                        </p:tgtEl>
                                        <p:attrNameLst>
                                          <p:attrName>style.color</p:attrName>
                                        </p:attrNameLst>
                                      </p:cBhvr>
                                      <p:to>
                                        <a:schemeClr val="accent2"/>
                                      </p:to>
                                    </p:animClr>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nodeType="clickEffect">
                                  <p:stCondLst>
                                    <p:cond delay="0"/>
                                  </p:stCondLst>
                                  <p:childTnLst>
                                    <p:animClr clrSpc="rgb">
                                      <p:cBhvr override="childStyle">
                                        <p:cTn id="76" dur="2000" fill="hold"/>
                                        <p:tgtEl>
                                          <p:spTgt spid="5">
                                            <p:txEl>
                                              <p:pRg st="2" end="2"/>
                                            </p:txEl>
                                          </p:spTgt>
                                        </p:tgtEl>
                                        <p:attrNameLst>
                                          <p:attrName>style.color</p:attrName>
                                        </p:attrNameLst>
                                      </p:cBhvr>
                                      <p:to>
                                        <a:schemeClr val="accent2"/>
                                      </p:to>
                                    </p:animClr>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p:cBhvr override="childStyle">
                                        <p:cTn id="80" dur="2000" fill="hold"/>
                                        <p:tgtEl>
                                          <p:spTgt spid="6">
                                            <p:txEl>
                                              <p:pRg st="3" end="3"/>
                                            </p:txEl>
                                          </p:spTgt>
                                        </p:tgtEl>
                                        <p:attrNameLst>
                                          <p:attrName>style.color</p:attrName>
                                        </p:attrNameLst>
                                      </p:cBhvr>
                                      <p:to>
                                        <a:schemeClr val="accent2"/>
                                      </p:to>
                                    </p:animClr>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nodeType="clickEffect">
                                  <p:stCondLst>
                                    <p:cond delay="0"/>
                                  </p:stCondLst>
                                  <p:childTnLst>
                                    <p:animClr clrSpc="rgb">
                                      <p:cBhvr override="childStyle">
                                        <p:cTn id="84" dur="2000" fill="hold"/>
                                        <p:tgtEl>
                                          <p:spTgt spid="5">
                                            <p:txEl>
                                              <p:pRg st="3" end="3"/>
                                            </p:txEl>
                                          </p:spTgt>
                                        </p:tgtEl>
                                        <p:attrNameLst>
                                          <p:attrName>style.color</p:attrName>
                                        </p:attrNameLst>
                                      </p:cBhvr>
                                      <p:to>
                                        <a:schemeClr val="accent2"/>
                                      </p:to>
                                    </p:animClr>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nodeType="clickEffect">
                                  <p:stCondLst>
                                    <p:cond delay="0"/>
                                  </p:stCondLst>
                                  <p:childTnLst>
                                    <p:animClr clrSpc="rgb">
                                      <p:cBhvr override="childStyle">
                                        <p:cTn id="88" dur="2000" fill="hold"/>
                                        <p:tgtEl>
                                          <p:spTgt spid="6">
                                            <p:txEl>
                                              <p:pRg st="4" end="4"/>
                                            </p:txEl>
                                          </p:spTgt>
                                        </p:tgtEl>
                                        <p:attrNameLst>
                                          <p:attrName>style.color</p:attrName>
                                        </p:attrNameLst>
                                      </p:cBhvr>
                                      <p:to>
                                        <a:schemeClr val="accent2"/>
                                      </p:to>
                                    </p:animClr>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p:cBhvr override="childStyle">
                                        <p:cTn id="92" dur="2000" fill="hold"/>
                                        <p:tgtEl>
                                          <p:spTgt spid="5">
                                            <p:txEl>
                                              <p:pRg st="4" end="4"/>
                                            </p:txEl>
                                          </p:spTgt>
                                        </p:tgtEl>
                                        <p:attrNameLst>
                                          <p:attrName>style.color</p:attrName>
                                        </p:attrNameLst>
                                      </p:cBhvr>
                                      <p:to>
                                        <a:schemeClr val="accent2"/>
                                      </p:to>
                                    </p:animClr>
                                  </p:childTnLst>
                                </p:cTn>
                              </p:par>
                            </p:childTnLst>
                          </p:cTn>
                        </p:par>
                      </p:childTnLst>
                    </p:cTn>
                  </p:par>
                  <p:par>
                    <p:cTn id="93" fill="hold">
                      <p:stCondLst>
                        <p:cond delay="indefinite"/>
                      </p:stCondLst>
                      <p:childTnLst>
                        <p:par>
                          <p:cTn id="94" fill="hold">
                            <p:stCondLst>
                              <p:cond delay="0"/>
                            </p:stCondLst>
                            <p:childTnLst>
                              <p:par>
                                <p:cTn id="95" presetID="3" presetClass="emph" presetSubtype="2" fill="hold" nodeType="clickEffect">
                                  <p:stCondLst>
                                    <p:cond delay="0"/>
                                  </p:stCondLst>
                                  <p:childTnLst>
                                    <p:animClr clrSpc="rgb">
                                      <p:cBhvr override="childStyle">
                                        <p:cTn id="96" dur="2000" fill="hold"/>
                                        <p:tgtEl>
                                          <p:spTgt spid="6">
                                            <p:txEl>
                                              <p:pRg st="5" end="5"/>
                                            </p:txEl>
                                          </p:spTgt>
                                        </p:tgtEl>
                                        <p:attrNameLst>
                                          <p:attrName>style.color</p:attrName>
                                        </p:attrNameLst>
                                      </p:cBhvr>
                                      <p:to>
                                        <a:schemeClr val="accent2"/>
                                      </p:to>
                                    </p:animClr>
                                  </p:childTnLst>
                                </p:cTn>
                              </p:par>
                            </p:childTnLst>
                          </p:cTn>
                        </p:par>
                      </p:childTnLst>
                    </p:cTn>
                  </p:par>
                  <p:par>
                    <p:cTn id="97" fill="hold">
                      <p:stCondLst>
                        <p:cond delay="indefinite"/>
                      </p:stCondLst>
                      <p:childTnLst>
                        <p:par>
                          <p:cTn id="98" fill="hold">
                            <p:stCondLst>
                              <p:cond delay="0"/>
                            </p:stCondLst>
                            <p:childTnLst>
                              <p:par>
                                <p:cTn id="99" presetID="3" presetClass="emph" presetSubtype="2" fill="hold" nodeType="clickEffect">
                                  <p:stCondLst>
                                    <p:cond delay="0"/>
                                  </p:stCondLst>
                                  <p:childTnLst>
                                    <p:animClr clrSpc="rgb">
                                      <p:cBhvr override="childStyle">
                                        <p:cTn id="100" dur="2000" fill="hold"/>
                                        <p:tgtEl>
                                          <p:spTgt spid="5">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4040188" cy="1066800"/>
          </a:xfrm>
        </p:spPr>
        <p:txBody>
          <a:bodyPr/>
          <a:lstStyle/>
          <a:p>
            <a:pPr algn="ctr"/>
            <a:r>
              <a:rPr lang="fa-IR" dirty="0" smtClean="0">
                <a:solidFill>
                  <a:srgbClr val="FFFF00"/>
                </a:solidFill>
                <a:effectLst>
                  <a:outerShdw blurRad="38100" dist="38100" dir="2700000" algn="tl">
                    <a:srgbClr val="000000">
                      <a:alpha val="43137"/>
                    </a:srgbClr>
                  </a:outerShdw>
                </a:effectLst>
                <a:cs typeface="B Titr" pitchFamily="2" charset="-78"/>
              </a:rPr>
              <a:t>پژوهشگران کیفی</a:t>
            </a:r>
            <a:endParaRPr lang="en-US" dirty="0" smtClean="0">
              <a:solidFill>
                <a:srgbClr val="FFFF00"/>
              </a:solidFill>
              <a:effectLst>
                <a:outerShdw blurRad="38100" dist="38100" dir="2700000" algn="tl">
                  <a:srgbClr val="000000">
                    <a:alpha val="43137"/>
                  </a:srgbClr>
                </a:outerShdw>
              </a:effectLst>
              <a:cs typeface="B Titr" pitchFamily="2" charset="-78"/>
            </a:endParaRPr>
          </a:p>
          <a:p>
            <a:endParaRPr lang="en-US" dirty="0"/>
          </a:p>
        </p:txBody>
      </p:sp>
      <p:sp>
        <p:nvSpPr>
          <p:cNvPr id="4" name="Text Placeholder 3"/>
          <p:cNvSpPr>
            <a:spLocks noGrp="1"/>
          </p:cNvSpPr>
          <p:nvPr>
            <p:ph type="body" sz="half" idx="3"/>
          </p:nvPr>
        </p:nvSpPr>
        <p:spPr>
          <a:xfrm>
            <a:off x="4645025" y="228601"/>
            <a:ext cx="4041775" cy="1142999"/>
          </a:xfrm>
        </p:spPr>
        <p:txBody>
          <a:bodyPr/>
          <a:lstStyle/>
          <a:p>
            <a:pPr algn="ctr" rtl="1"/>
            <a:r>
              <a:rPr lang="fa-IR" dirty="0" smtClean="0">
                <a:solidFill>
                  <a:srgbClr val="FFFF00"/>
                </a:solidFill>
                <a:effectLst>
                  <a:outerShdw blurRad="38100" dist="38100" dir="2700000" algn="tl">
                    <a:srgbClr val="000000">
                      <a:alpha val="43137"/>
                    </a:srgbClr>
                  </a:outerShdw>
                </a:effectLst>
                <a:cs typeface="B Titr" pitchFamily="2" charset="-78"/>
              </a:rPr>
              <a:t>پژوهشگران کمّی</a:t>
            </a:r>
            <a:endParaRPr lang="en-US" dirty="0" smtClean="0">
              <a:solidFill>
                <a:srgbClr val="FFFF00"/>
              </a:solidFill>
              <a:effectLst>
                <a:outerShdw blurRad="38100" dist="38100" dir="2700000" algn="tl">
                  <a:srgbClr val="000000">
                    <a:alpha val="43137"/>
                  </a:srgbClr>
                </a:outerShdw>
              </a:effectLst>
              <a:cs typeface="B Titr" pitchFamily="2" charset="-78"/>
            </a:endParaRPr>
          </a:p>
        </p:txBody>
      </p:sp>
      <p:sp>
        <p:nvSpPr>
          <p:cNvPr id="5" name="Content Placeholder 4"/>
          <p:cNvSpPr>
            <a:spLocks noGrp="1"/>
          </p:cNvSpPr>
          <p:nvPr>
            <p:ph sz="quarter" idx="2"/>
          </p:nvPr>
        </p:nvSpPr>
        <p:spPr>
          <a:xfrm>
            <a:off x="457200" y="1524000"/>
            <a:ext cx="4040188" cy="4836320"/>
          </a:xfrm>
        </p:spPr>
        <p:txBody>
          <a:bodyPr>
            <a:normAutofit/>
          </a:bodyPr>
          <a:lstStyle/>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داده های کلامی و تصویری برای بازنمود محیط اجتماعی فراهم می شود.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از استقراء برای تحلیل داده ها استفاده می شود.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یافته های مورد مطالعه را از طریق جستجوی موارد مشابه دیگر تعمیم می دهند.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گزارشهای تفسیری که منعکس کننده سازه های پژوهشگران از داده هاست فراهم می آورند.</a:t>
            </a:r>
          </a:p>
        </p:txBody>
      </p:sp>
      <p:sp>
        <p:nvSpPr>
          <p:cNvPr id="6" name="Content Placeholder 5"/>
          <p:cNvSpPr>
            <a:spLocks noGrp="1"/>
          </p:cNvSpPr>
          <p:nvPr>
            <p:ph sz="quarter" idx="4"/>
          </p:nvPr>
        </p:nvSpPr>
        <p:spPr>
          <a:xfrm>
            <a:off x="4645025" y="1524000"/>
            <a:ext cx="4041775" cy="4836320"/>
          </a:xfrm>
        </p:spPr>
        <p:txBody>
          <a:bodyPr>
            <a:normAutofit/>
          </a:bodyPr>
          <a:lstStyle/>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داده های عددی برای بازنمود محیط اجتماعی فراهم می شود.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از روشهای آماری برای تحلیل داده ها استفاده می شود.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از شیوه های استنباط آماری برای تعمیم یافته ها از یک نمونه به جامعه مورد مطالعه استفاده می شود.</a:t>
            </a:r>
          </a:p>
          <a:p>
            <a:pPr algn="justLow" rtl="1"/>
            <a:r>
              <a:rPr lang="fa-IR" sz="2400" b="1" dirty="0" smtClean="0">
                <a:solidFill>
                  <a:srgbClr val="CCFFFF"/>
                </a:solidFill>
                <a:effectLst>
                  <a:outerShdw blurRad="38100" dist="38100" dir="2700000" algn="tl">
                    <a:srgbClr val="000000">
                      <a:alpha val="43137"/>
                    </a:srgbClr>
                  </a:outerShdw>
                </a:effectLst>
                <a:cs typeface="B Nazanin" pitchFamily="2" charset="-78"/>
              </a:rPr>
              <a:t>گزارشهای غیر شخصی و عینی از یافته های پژوهشی فراهم می آورند.</a:t>
            </a:r>
            <a:endParaRPr lang="en-US" sz="2400" b="1" dirty="0" smtClean="0">
              <a:solidFill>
                <a:srgbClr val="CCFFFF"/>
              </a:solidFill>
              <a:effectLst>
                <a:outerShdw blurRad="38100" dist="38100" dir="2700000" algn="tl">
                  <a:srgbClr val="000000">
                    <a:alpha val="43137"/>
                  </a:srgbClr>
                </a:outerShdw>
              </a:effectLst>
              <a:cs typeface="B Nazanin" pitchFamily="2" charset="-78"/>
            </a:endParaRPr>
          </a:p>
          <a:p>
            <a:pPr algn="justLow" rtl="1"/>
            <a:endParaRPr lang="en-US" sz="2400" b="1" dirty="0">
              <a:solidFill>
                <a:srgbClr val="CCFFFF"/>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ox(in)">
                                      <p:cBhvr>
                                        <p:cTn id="20" dur="500"/>
                                        <p:tgtEl>
                                          <p:spTgt spid="6">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ox(in)">
                                      <p:cBhvr>
                                        <p:cTn id="23" dur="500"/>
                                        <p:tgtEl>
                                          <p:spTgt spid="6">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ox(in)">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ox(in)">
                                      <p:cBhvr>
                                        <p:cTn id="31" dur="500"/>
                                        <p:tgtEl>
                                          <p:spTgt spid="5">
                                            <p:txEl>
                                              <p:pRg st="0" end="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ox(in)">
                                      <p:cBhvr>
                                        <p:cTn id="34" dur="500"/>
                                        <p:tgtEl>
                                          <p:spTgt spid="5">
                                            <p:txEl>
                                              <p:pRg st="1" end="1"/>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ox(in)">
                                      <p:cBhvr>
                                        <p:cTn id="37" dur="500"/>
                                        <p:tgtEl>
                                          <p:spTgt spid="5">
                                            <p:txEl>
                                              <p:pRg st="2" end="2"/>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box(in)">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p:cBhvr override="childStyle">
                                        <p:cTn id="44" dur="2000" fill="hold"/>
                                        <p:tgtEl>
                                          <p:spTgt spid="6">
                                            <p:txEl>
                                              <p:pRg st="0" end="0"/>
                                            </p:txEl>
                                          </p:spTgt>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childTnLst>
                                    <p:animClr clrSpc="rgb">
                                      <p:cBhvr override="childStyle">
                                        <p:cTn id="48" dur="2000" fill="hold"/>
                                        <p:tgtEl>
                                          <p:spTgt spid="5">
                                            <p:txEl>
                                              <p:pRg st="0" end="0"/>
                                            </p:txEl>
                                          </p:spTgt>
                                        </p:tgtEl>
                                        <p:attrNameLst>
                                          <p:attrName>style.color</p:attrName>
                                        </p:attrNameLst>
                                      </p:cBhvr>
                                      <p:to>
                                        <a:schemeClr val="accent2"/>
                                      </p:to>
                                    </p:animClr>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p:cBhvr override="childStyle">
                                        <p:cTn id="52" dur="2000" fill="hold"/>
                                        <p:tgtEl>
                                          <p:spTgt spid="6">
                                            <p:txEl>
                                              <p:pRg st="1" end="1"/>
                                            </p:txEl>
                                          </p:spTgt>
                                        </p:tgtEl>
                                        <p:attrNameLst>
                                          <p:attrName>style.color</p:attrName>
                                        </p:attrNameLst>
                                      </p:cBhvr>
                                      <p:to>
                                        <a:schemeClr val="accent2"/>
                                      </p:to>
                                    </p:animClr>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p:cBhvr override="childStyle">
                                        <p:cTn id="56" dur="2000" fill="hold"/>
                                        <p:tgtEl>
                                          <p:spTgt spid="5">
                                            <p:txEl>
                                              <p:pRg st="1" end="1"/>
                                            </p:txEl>
                                          </p:spTgt>
                                        </p:tgtEl>
                                        <p:attrNameLst>
                                          <p:attrName>style.color</p:attrName>
                                        </p:attrNameLst>
                                      </p:cBhvr>
                                      <p:to>
                                        <a:schemeClr val="accent2"/>
                                      </p:to>
                                    </p:animClr>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p:cBhvr override="childStyle">
                                        <p:cTn id="60" dur="2000" fill="hold"/>
                                        <p:tgtEl>
                                          <p:spTgt spid="6">
                                            <p:txEl>
                                              <p:pRg st="2" end="2"/>
                                            </p:txEl>
                                          </p:spTgt>
                                        </p:tgtEl>
                                        <p:attrNameLst>
                                          <p:attrName>style.color</p:attrName>
                                        </p:attrNameLst>
                                      </p:cBhvr>
                                      <p:to>
                                        <a:schemeClr val="accent2"/>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p:cBhvr override="childStyle">
                                        <p:cTn id="64" dur="2000" fill="hold"/>
                                        <p:tgtEl>
                                          <p:spTgt spid="5">
                                            <p:txEl>
                                              <p:pRg st="2" end="2"/>
                                            </p:txEl>
                                          </p:spTgt>
                                        </p:tgtEl>
                                        <p:attrNameLst>
                                          <p:attrName>style.color</p:attrName>
                                        </p:attrNameLst>
                                      </p:cBhvr>
                                      <p:to>
                                        <a:schemeClr val="accent2"/>
                                      </p:to>
                                    </p:animClr>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childTnLst>
                                    <p:animClr clrSpc="rgb">
                                      <p:cBhvr override="childStyle">
                                        <p:cTn id="68" dur="2000" fill="hold"/>
                                        <p:tgtEl>
                                          <p:spTgt spid="6">
                                            <p:txEl>
                                              <p:pRg st="3" end="3"/>
                                            </p:txEl>
                                          </p:spTgt>
                                        </p:tgtEl>
                                        <p:attrNameLst>
                                          <p:attrName>style.color</p:attrName>
                                        </p:attrNameLst>
                                      </p:cBhvr>
                                      <p:to>
                                        <a:schemeClr val="accent2"/>
                                      </p:to>
                                    </p:animClr>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p:cBhvr override="childStyle">
                                        <p:cTn id="72" dur="2000" fill="hold"/>
                                        <p:tgtEl>
                                          <p:spTgt spid="5">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
            <a:normAutofit/>
          </a:bodyPr>
          <a:lstStyle/>
          <a:p>
            <a:pPr algn="ctr" eaLnBrk="1" hangingPunct="1"/>
            <a:r>
              <a:rPr lang="fa-IR" sz="3200" b="1" dirty="0" smtClean="0">
                <a:solidFill>
                  <a:srgbClr val="FF0000"/>
                </a:solidFill>
                <a:effectLst>
                  <a:outerShdw blurRad="38100" dist="38100" dir="2700000" algn="tl">
                    <a:srgbClr val="000000">
                      <a:alpha val="43137"/>
                    </a:srgbClr>
                  </a:outerShdw>
                </a:effectLst>
                <a:cs typeface="B Zar" pitchFamily="2" charset="-78"/>
              </a:rPr>
              <a:t>تقسیم بندی رویکردهای نظری در پژوهش های کیفی</a:t>
            </a:r>
            <a:endParaRPr lang="en-US" sz="32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17411" name="Rectangle 3"/>
          <p:cNvSpPr>
            <a:spLocks noGrp="1" noChangeArrowheads="1"/>
          </p:cNvSpPr>
          <p:nvPr>
            <p:ph type="body" idx="4294967295"/>
          </p:nvPr>
        </p:nvSpPr>
        <p:spPr>
          <a:xfrm>
            <a:off x="457200" y="2133600"/>
            <a:ext cx="8229600" cy="4191000"/>
          </a:xfrm>
        </p:spPr>
        <p:txBody>
          <a:bodyPr/>
          <a:lstStyle/>
          <a:p>
            <a:pPr algn="justLow" rtl="1" eaLnBrk="1" hangingPunct="1"/>
            <a:r>
              <a:rPr lang="fa-IR" b="1" dirty="0" smtClean="0">
                <a:solidFill>
                  <a:srgbClr val="FFFF00"/>
                </a:solidFill>
                <a:cs typeface="B Nazanin" pitchFamily="2" charset="-78"/>
              </a:rPr>
              <a:t>رویکردهای نظری در پژوهش های کیفی را می توان در سه دسته خلاصه نمود:</a:t>
            </a:r>
          </a:p>
          <a:p>
            <a:pPr algn="justLow" rtl="1" eaLnBrk="1" hangingPunct="1">
              <a:buFontTx/>
              <a:buAutoNum type="arabicPeriod"/>
            </a:pPr>
            <a:r>
              <a:rPr lang="fa-IR" b="1" dirty="0" smtClean="0">
                <a:solidFill>
                  <a:srgbClr val="FFFF00"/>
                </a:solidFill>
                <a:cs typeface="B Nazanin" pitchFamily="2" charset="-78"/>
              </a:rPr>
              <a:t>سنت کنش متقابل نمادی (رویکرد ذهنی)</a:t>
            </a:r>
          </a:p>
          <a:p>
            <a:pPr algn="justLow" rtl="1" eaLnBrk="1" hangingPunct="1">
              <a:buFontTx/>
              <a:buNone/>
            </a:pPr>
            <a:r>
              <a:rPr lang="fa-IR" b="1" dirty="0" smtClean="0">
                <a:solidFill>
                  <a:srgbClr val="FFFF00"/>
                </a:solidFill>
                <a:cs typeface="B Nazanin" pitchFamily="2" charset="-78"/>
              </a:rPr>
              <a:t> </a:t>
            </a:r>
            <a:r>
              <a:rPr lang="en-US" b="1" dirty="0" smtClean="0">
                <a:solidFill>
                  <a:srgbClr val="FFFF00"/>
                </a:solidFill>
                <a:cs typeface="B Nazanin" pitchFamily="2" charset="-78"/>
              </a:rPr>
              <a:t>(Symbolic Interaction)</a:t>
            </a:r>
            <a:endParaRPr lang="fa-IR" b="1" dirty="0" smtClean="0">
              <a:solidFill>
                <a:srgbClr val="FFFF00"/>
              </a:solidFill>
              <a:cs typeface="B Nazanin" pitchFamily="2" charset="-78"/>
            </a:endParaRPr>
          </a:p>
          <a:p>
            <a:pPr algn="justLow" rtl="1" eaLnBrk="1" hangingPunct="1">
              <a:buFontTx/>
              <a:buAutoNum type="arabicPeriod"/>
            </a:pPr>
            <a:r>
              <a:rPr lang="fa-IR" b="1" dirty="0" smtClean="0">
                <a:solidFill>
                  <a:srgbClr val="FFFF00"/>
                </a:solidFill>
                <a:cs typeface="B Nazanin" pitchFamily="2" charset="-78"/>
              </a:rPr>
              <a:t>روش شناسی مردم نگارانه (رویکرد توصیفی) </a:t>
            </a:r>
            <a:r>
              <a:rPr lang="en-US" b="1" dirty="0" smtClean="0">
                <a:solidFill>
                  <a:srgbClr val="FFFF00"/>
                </a:solidFill>
                <a:cs typeface="B Nazanin" pitchFamily="2" charset="-78"/>
              </a:rPr>
              <a:t>(</a:t>
            </a:r>
            <a:r>
              <a:rPr lang="en-US" b="1" dirty="0" err="1" smtClean="0">
                <a:solidFill>
                  <a:srgbClr val="FFFF00"/>
                </a:solidFill>
                <a:cs typeface="B Nazanin" pitchFamily="2" charset="-78"/>
              </a:rPr>
              <a:t>Ethnomethodology</a:t>
            </a:r>
            <a:r>
              <a:rPr lang="en-US" b="1" dirty="0" smtClean="0">
                <a:solidFill>
                  <a:srgbClr val="FFFF00"/>
                </a:solidFill>
                <a:cs typeface="B Nazanin" pitchFamily="2" charset="-78"/>
              </a:rPr>
              <a:t>)</a:t>
            </a:r>
            <a:endParaRPr lang="fa-IR" b="1" dirty="0" smtClean="0">
              <a:solidFill>
                <a:srgbClr val="FFFF00"/>
              </a:solidFill>
              <a:cs typeface="B Nazanin" pitchFamily="2" charset="-78"/>
            </a:endParaRPr>
          </a:p>
          <a:p>
            <a:pPr algn="justLow" rtl="1" eaLnBrk="1" hangingPunct="1">
              <a:buFontTx/>
              <a:buAutoNum type="arabicPeriod"/>
            </a:pPr>
            <a:r>
              <a:rPr lang="fa-IR" b="1" dirty="0" smtClean="0">
                <a:solidFill>
                  <a:srgbClr val="FFFF00"/>
                </a:solidFill>
                <a:cs typeface="B Nazanin" pitchFamily="2" charset="-78"/>
              </a:rPr>
              <a:t>مواضع ساختگرا یا روان کاوانه (رویکرد ذهنی و تفسیری). </a:t>
            </a:r>
            <a:endParaRPr lang="en-US" b="1" dirty="0" smtClean="0">
              <a:solidFill>
                <a:srgbClr val="FFFF00"/>
              </a:solidFill>
              <a:cs typeface="B Nazanin" pitchFamily="2" charset="-78"/>
            </a:endParaRPr>
          </a:p>
          <a:p>
            <a:pPr algn="justLow" rtl="1" eaLnBrk="1" hangingPunct="1"/>
            <a:endParaRPr lang="en-US" b="1" dirty="0" smtClean="0">
              <a:solidFill>
                <a:srgbClr val="FFFF00"/>
              </a:solidFill>
              <a:cs typeface="B Nazanin" pitchFamily="2" charset="-78"/>
            </a:endParaRPr>
          </a:p>
        </p:txBody>
      </p:sp>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
            <a:normAutofit/>
          </a:bodyPr>
          <a:lstStyle/>
          <a:p>
            <a:pPr algn="ctr" eaLnBrk="1" hangingPunct="1"/>
            <a:r>
              <a:rPr lang="fa-IR" sz="4400" b="1" dirty="0" smtClean="0">
                <a:solidFill>
                  <a:srgbClr val="FF0000"/>
                </a:solidFill>
                <a:effectLst>
                  <a:outerShdw blurRad="38100" dist="38100" dir="2700000" algn="tl">
                    <a:srgbClr val="000000">
                      <a:alpha val="43137"/>
                    </a:srgbClr>
                  </a:outerShdw>
                </a:effectLst>
                <a:cs typeface="B Zar" pitchFamily="2" charset="-78"/>
              </a:rPr>
              <a:t>سنت کنش متقابل نمادی</a:t>
            </a:r>
            <a:endParaRPr lang="en-US" sz="44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18435" name="Rectangle 3"/>
          <p:cNvSpPr>
            <a:spLocks noGrp="1" noChangeArrowheads="1"/>
          </p:cNvSpPr>
          <p:nvPr>
            <p:ph type="body" idx="4294967295"/>
          </p:nvPr>
        </p:nvSpPr>
        <p:spPr/>
        <p:txBody>
          <a:bodyPr/>
          <a:lstStyle/>
          <a:p>
            <a:pPr marL="609600" indent="-609600" algn="just" rtl="1" eaLnBrk="1" hangingPunct="1">
              <a:buFont typeface="Wingdings" pitchFamily="2" charset="2"/>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رویکرد به مطالعه معنای ذهنی و ساختن معنای فردی می پردازد(رویکرد ذهنی). نمایندگان این مکتب عبارتند از هربرت مید(1900) هربرت بلومر (1938)،، چارلز هورتون کولی. </a:t>
            </a:r>
          </a:p>
          <a:p>
            <a:pPr marL="609600" indent="-609600" algn="just" rtl="1" eaLnBrk="1" hangingPunct="1">
              <a:buFont typeface="Wingdings" pitchFamily="2" charset="2"/>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رویکرد نقشی اساسی در تحقیقات کیفی داشته است و جامعه شناسانی چون آنسلم اشتراوس، بارنی گلیرز (گلازر)، نورمن دنزن و هوارد بکر داشته است.  </a:t>
            </a:r>
          </a:p>
          <a:p>
            <a:pPr marL="609600" indent="-609600" eaLnBrk="1" hangingPunct="1"/>
            <a:endParaRPr lang="en-US" dirty="0" smtClean="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84213" y="765175"/>
            <a:ext cx="7772400" cy="1079500"/>
          </a:xfrm>
        </p:spPr>
        <p:txBody>
          <a:bodyPr anchor="ctr"/>
          <a:lstStyle/>
          <a:p>
            <a:pPr algn="ctr" eaLnBrk="1" hangingPunct="1"/>
            <a:r>
              <a:rPr lang="en-US" dirty="0" smtClean="0">
                <a:solidFill>
                  <a:srgbClr val="FF0000"/>
                </a:solidFill>
              </a:rPr>
              <a:t>Introduction and expectations</a:t>
            </a:r>
          </a:p>
        </p:txBody>
      </p:sp>
      <p:sp>
        <p:nvSpPr>
          <p:cNvPr id="4099" name="Rectangle 3"/>
          <p:cNvSpPr>
            <a:spLocks noGrp="1" noChangeArrowheads="1"/>
          </p:cNvSpPr>
          <p:nvPr>
            <p:ph type="subTitle" idx="4294967295"/>
          </p:nvPr>
        </p:nvSpPr>
        <p:spPr>
          <a:xfrm>
            <a:off x="982663" y="2133600"/>
            <a:ext cx="7134225" cy="3551238"/>
          </a:xfrm>
        </p:spPr>
        <p:txBody>
          <a:bodyPr>
            <a:noAutofit/>
          </a:bodyPr>
          <a:lstStyle/>
          <a:p>
            <a:pPr marL="609600" indent="-609600" algn="r" rtl="1" eaLnBrk="1" hangingPunct="1"/>
            <a:r>
              <a:rPr lang="fa-IR" sz="3200" dirty="0" smtClean="0">
                <a:solidFill>
                  <a:srgbClr val="FFFF00"/>
                </a:solidFill>
                <a:effectLst>
                  <a:outerShdw blurRad="38100" dist="38100" dir="2700000" algn="tl">
                    <a:srgbClr val="000000">
                      <a:alpha val="43137"/>
                    </a:srgbClr>
                  </a:outerShdw>
                </a:effectLst>
                <a:cs typeface="B Zar" pitchFamily="2" charset="-78"/>
              </a:rPr>
              <a:t>انتظار دارید امروزچه چیزی را یاد بگیرید؟</a:t>
            </a:r>
          </a:p>
          <a:p>
            <a:pPr marL="609600" indent="-609600" algn="r" rtl="1" eaLnBrk="1" hangingPunct="1"/>
            <a:r>
              <a:rPr lang="fa-IR" sz="3200" dirty="0" smtClean="0">
                <a:solidFill>
                  <a:srgbClr val="FFFF00"/>
                </a:solidFill>
                <a:effectLst>
                  <a:outerShdw blurRad="38100" dist="38100" dir="2700000" algn="tl">
                    <a:srgbClr val="000000">
                      <a:alpha val="43137"/>
                    </a:srgbClr>
                  </a:outerShdw>
                </a:effectLst>
                <a:cs typeface="B Zar" pitchFamily="2" charset="-78"/>
              </a:rPr>
              <a:t>چه تفاوتهایی بین روشهای کمّی و کیفی وجود دارد؟</a:t>
            </a:r>
          </a:p>
          <a:p>
            <a:pPr marL="609600" indent="-609600" algn="r" rtl="1" eaLnBrk="1" hangingPunct="1"/>
            <a:r>
              <a:rPr lang="fa-IR" sz="3200" dirty="0" smtClean="0">
                <a:solidFill>
                  <a:srgbClr val="FFFF00"/>
                </a:solidFill>
                <a:effectLst>
                  <a:outerShdw blurRad="38100" dist="38100" dir="2700000" algn="tl">
                    <a:srgbClr val="000000">
                      <a:alpha val="43137"/>
                    </a:srgbClr>
                  </a:outerShdw>
                </a:effectLst>
                <a:cs typeface="B Zar" pitchFamily="2" charset="-78"/>
              </a:rPr>
              <a:t>کدامیک از روشهای مطالعه کیفی را تاکنون به کار برده اید؟</a:t>
            </a:r>
          </a:p>
          <a:p>
            <a:pPr marL="609600" indent="-609600" algn="r" rtl="1" eaLnBrk="1" hangingPunct="1"/>
            <a:r>
              <a:rPr lang="fa-IR" sz="3200" dirty="0" smtClean="0">
                <a:solidFill>
                  <a:srgbClr val="FFFF00"/>
                </a:solidFill>
                <a:effectLst>
                  <a:outerShdw blurRad="38100" dist="38100" dir="2700000" algn="tl">
                    <a:srgbClr val="000000">
                      <a:alpha val="43137"/>
                    </a:srgbClr>
                  </a:outerShdw>
                </a:effectLst>
                <a:cs typeface="B Zar" pitchFamily="2" charset="-78"/>
              </a:rPr>
              <a:t> موضوعاتی از محیط کار/رشته تحصیلی خود را بنویسید که برای بررسی به روشهای کیفی نیاز دارند</a:t>
            </a:r>
            <a:r>
              <a:rPr lang="fa-IR" sz="3200" dirty="0" smtClean="0">
                <a:solidFill>
                  <a:srgbClr val="FFFF00"/>
                </a:solidFill>
                <a:effectLst>
                  <a:outerShdw blurRad="38100" dist="38100" dir="2700000" algn="tl">
                    <a:srgbClr val="000000">
                      <a:alpha val="43137"/>
                    </a:srgbClr>
                  </a:outerShdw>
                </a:effectLst>
              </a:rPr>
              <a:t>.</a:t>
            </a:r>
            <a:endParaRPr lang="en-US" sz="3200" dirty="0" smtClean="0">
              <a:solidFill>
                <a:srgbClr val="FFFF00"/>
              </a:solidFill>
              <a:effectLst>
                <a:outerShdw blurRad="38100" dist="38100" dir="2700000" algn="tl">
                  <a:srgbClr val="000000">
                    <a:alpha val="43137"/>
                  </a:srgbClr>
                </a:outerShdw>
              </a:effectLst>
              <a:cs typeface="B Zar" pitchFamily="2" charset="-78"/>
            </a:endParaRPr>
          </a:p>
          <a:p>
            <a:pPr marL="609600" indent="-609600" algn="r" rtl="1" eaLnBrk="1" hangingPunct="1"/>
            <a:endParaRPr lang="en-US" sz="3200"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مفروضات کنش متقابل نمادی</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19459" name="Rectangle 3"/>
          <p:cNvSpPr>
            <a:spLocks noGrp="1" noChangeArrowheads="1"/>
          </p:cNvSpPr>
          <p:nvPr>
            <p:ph type="body" idx="4294967295"/>
          </p:nvPr>
        </p:nvSpPr>
        <p:spPr>
          <a:xfrm>
            <a:off x="457200" y="2209800"/>
            <a:ext cx="8229600" cy="4114800"/>
          </a:xfrm>
        </p:spPr>
        <p:txBody>
          <a:bodyPr>
            <a:normAutofit/>
          </a:bodyPr>
          <a:lstStyle/>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آدمیان بر مبنای معنائی که پدیده ها برایشان دارند با آنها رفتار می کنند</a:t>
            </a:r>
          </a:p>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معنای این پدیده ها از تعامل اجتماعی آن با فرد با همنوعانش نشئات می گیرد</a:t>
            </a:r>
          </a:p>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این معانی توسط فرآیند تفسیری اصلاح و بکار گرفته می شوند. </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پیامد این مفروضات!!!</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0483" name="Rectangle 3"/>
          <p:cNvSpPr>
            <a:spLocks noGrp="1" noChangeArrowheads="1"/>
          </p:cNvSpPr>
          <p:nvPr>
            <p:ph type="body" idx="4294967295"/>
          </p:nvPr>
        </p:nvSpPr>
        <p:spPr/>
        <p:txBody>
          <a:bodyPr>
            <a:normAutofit/>
          </a:bodyPr>
          <a:lstStyle/>
          <a:p>
            <a:pPr algn="justLow" rtl="1" eaLnBrk="1" hangingPunct="1">
              <a:lnSpc>
                <a:spcPct val="150000"/>
              </a:lnSpc>
            </a:pPr>
            <a:endParaRPr lang="fa-IR" sz="2800" b="1" dirty="0" smtClean="0">
              <a:solidFill>
                <a:srgbClr val="FFFF00"/>
              </a:solidFill>
              <a:effectLst>
                <a:outerShdw blurRad="38100" dist="38100" dir="2700000" algn="tl">
                  <a:srgbClr val="000000">
                    <a:alpha val="43137"/>
                  </a:srgbClr>
                </a:outerShdw>
              </a:effectLst>
              <a:cs typeface="B Zar" pitchFamily="2" charset="-78"/>
            </a:endParaRPr>
          </a:p>
          <a:p>
            <a:pPr algn="justLow" rtl="1" eaLnBrk="1" hangingPunct="1">
              <a:lnSpc>
                <a:spcPct val="150000"/>
              </a:lnSpc>
            </a:pPr>
            <a:r>
              <a:rPr lang="fa-IR" sz="2800" b="1" dirty="0" smtClean="0">
                <a:solidFill>
                  <a:srgbClr val="FFFF00"/>
                </a:solidFill>
                <a:effectLst>
                  <a:outerShdw blurRad="38100" dist="38100" dir="2700000" algn="tl">
                    <a:srgbClr val="000000">
                      <a:alpha val="43137"/>
                    </a:srgbClr>
                  </a:outerShdw>
                </a:effectLst>
                <a:cs typeface="B Zar" pitchFamily="2" charset="-78"/>
              </a:rPr>
              <a:t>مهمترین پیامد اینست که افراد به پدیده ها ، تجربیات و جز اینها معنا می بخشند بازسازی این دیدگاه ذهنی ابزاری است برای تحلیل جهان اجتماعی. </a:t>
            </a:r>
            <a:r>
              <a:rPr lang="fa-IR" sz="2800" b="1" u="sng" dirty="0" smtClean="0">
                <a:solidFill>
                  <a:srgbClr val="FF3300"/>
                </a:solidFill>
                <a:effectLst>
                  <a:outerShdw blurRad="38100" dist="38100" dir="2700000" algn="tl">
                    <a:srgbClr val="000000">
                      <a:alpha val="43137"/>
                    </a:srgbClr>
                  </a:outerShdw>
                </a:effectLst>
                <a:cs typeface="B Zar" pitchFamily="2" charset="-78"/>
              </a:rPr>
              <a:t>بنابر این محقق باید به جهان از زاویه دید افراد مورد مطالعه شان نگاه کند.  </a:t>
            </a:r>
            <a:endParaRPr lang="en-US" sz="2800" b="1" u="sng" dirty="0" smtClean="0">
              <a:solidFill>
                <a:srgbClr val="FF3300"/>
              </a:solidFill>
              <a:effectLst>
                <a:outerShdw blurRad="38100" dist="38100" dir="2700000" algn="tl">
                  <a:srgbClr val="000000">
                    <a:alpha val="43137"/>
                  </a:srgbClr>
                </a:outerShdw>
              </a:effectLst>
              <a:cs typeface="B Zar" pitchFamily="2" charset="-78"/>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روش شناسی مردم نگارانه</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1507" name="Rectangle 3"/>
          <p:cNvSpPr>
            <a:spLocks noGrp="1" noChangeArrowheads="1"/>
          </p:cNvSpPr>
          <p:nvPr>
            <p:ph type="body" idx="4294967295"/>
          </p:nvPr>
        </p:nvSpPr>
        <p:spPr>
          <a:xfrm>
            <a:off x="457200" y="2209800"/>
            <a:ext cx="8229600" cy="4114800"/>
          </a:xfrm>
        </p:spPr>
        <p:txBody>
          <a:bodyPr>
            <a:normAutofit/>
          </a:bodyPr>
          <a:lstStyle/>
          <a:p>
            <a:pPr marL="609600" indent="-609600" algn="justLow" rtl="1" eaLnBrk="1" hangingPunct="1">
              <a:buFont typeface="Wingdings" pitchFamily="2" charset="2"/>
              <a:buNone/>
            </a:pPr>
            <a:r>
              <a:rPr lang="fa-IR" sz="2800" b="1" dirty="0" smtClean="0">
                <a:solidFill>
                  <a:srgbClr val="FFFF00"/>
                </a:solidFill>
                <a:effectLst>
                  <a:outerShdw blurRad="38100" dist="38100" dir="2700000" algn="tl">
                    <a:srgbClr val="000000">
                      <a:alpha val="43137"/>
                    </a:srgbClr>
                  </a:outerShdw>
                </a:effectLst>
                <a:cs typeface="B Zar" pitchFamily="2" charset="-78"/>
              </a:rPr>
              <a:t>هارولد کارفینگل (1967) بنیانگذار این مکتب است . این مکتب بدنبال این موضوع است که انسان ها چگونه در طی و از طریق فرآیندهای تعاملی شان واقعیت اجتماعی را می سازند</a:t>
            </a:r>
          </a:p>
          <a:p>
            <a:pPr marL="609600" indent="-609600" algn="justLow" rtl="1" eaLnBrk="1" hangingPunct="1">
              <a:buFont typeface="Wingdings" pitchFamily="2" charset="2"/>
              <a:buNone/>
            </a:pPr>
            <a:r>
              <a:rPr lang="fa-IR" sz="2800" b="1" dirty="0" smtClean="0">
                <a:solidFill>
                  <a:srgbClr val="FFFF00"/>
                </a:solidFill>
                <a:effectLst>
                  <a:outerShdw blurRad="38100" dist="38100" dir="2700000" algn="tl">
                    <a:srgbClr val="000000">
                      <a:alpha val="43137"/>
                    </a:srgbClr>
                  </a:outerShdw>
                </a:effectLst>
                <a:cs typeface="B Zar" pitchFamily="2" charset="-78"/>
              </a:rPr>
              <a:t> این روش به امور عادی زندگی روزمره و تولید آنها توجه دارد (رویکرد توصیفی). در اینجا  توجه فعالیت های روزمره ، نحوه اجرا و جز اینها – یعنی رویکرد موضعی به بستر و زمینه ای که فعالیت ها در دامن آن انجام می پذیرند.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0" y="762000"/>
            <a:ext cx="7924800" cy="866775"/>
          </a:xfrm>
        </p:spPr>
        <p:txBody>
          <a:bodyPr anchor="ctr">
            <a:normAutofit/>
          </a:bodyPr>
          <a:lstStyle/>
          <a:p>
            <a:pPr algn="ctr" eaLnBrk="1" hangingPunct="1"/>
            <a:r>
              <a:rPr lang="fa-IR" sz="3600" b="1" dirty="0" smtClean="0">
                <a:solidFill>
                  <a:srgbClr val="FF0000"/>
                </a:solidFill>
                <a:effectLst>
                  <a:outerShdw blurRad="38100" dist="38100" dir="2700000" algn="tl">
                    <a:srgbClr val="000000">
                      <a:alpha val="43137"/>
                    </a:srgbClr>
                  </a:outerShdw>
                </a:effectLst>
                <a:cs typeface="B Zar" pitchFamily="2" charset="-78"/>
              </a:rPr>
              <a:t>مفروضات روش شناسی مردم نگارانه</a:t>
            </a:r>
            <a:endParaRPr lang="en-US" sz="36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2531" name="Rectangle 3"/>
          <p:cNvSpPr>
            <a:spLocks noGrp="1" noChangeArrowheads="1"/>
          </p:cNvSpPr>
          <p:nvPr>
            <p:ph type="body" idx="4294967295"/>
          </p:nvPr>
        </p:nvSpPr>
        <p:spPr>
          <a:xfrm>
            <a:off x="685799" y="2209800"/>
            <a:ext cx="7794625" cy="3451225"/>
          </a:xfrm>
        </p:spPr>
        <p:txBody>
          <a:bodyPr/>
          <a:lstStyle/>
          <a:p>
            <a:pPr marL="609600" indent="-609600" algn="just" rtl="1" eaLnBrk="1" hangingPunct="1">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کنش متقابل ساختاری سازمان یافته دارد</a:t>
            </a:r>
          </a:p>
          <a:p>
            <a:pPr marL="609600" indent="-609600" algn="just" rtl="1" eaLnBrk="1" hangingPunct="1">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هر گونه مشارکتی در کنش متقابل ضمن آن که توسط زمینه شکل گرفته است ، آنرا تجدید نیز می کند</a:t>
            </a:r>
          </a:p>
          <a:p>
            <a:pPr marL="609600" indent="-609600" algn="just" rtl="1" eaLnBrk="1" hangingPunct="1">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نتیجه دو ویژگی ذاتی کنش متقابل اینست که نمی توان هیچ نظمی را در کنش متقابل گفت و گو بطور پیشینی به منزله امری مغشوش، تصادفی یا بی ربط کنار گذاشت. </a:t>
            </a:r>
            <a:endParaRPr lang="en-US"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ctr"/>
          <a:lstStyle/>
          <a:p>
            <a:pPr algn="ctr" eaLnBrk="1" hangingPunct="1"/>
            <a:r>
              <a:rPr lang="fa-IR" sz="4800" b="1" dirty="0" smtClean="0">
                <a:solidFill>
                  <a:srgbClr val="FF0000"/>
                </a:solidFill>
                <a:effectLst>
                  <a:outerShdw blurRad="38100" dist="38100" dir="2700000" algn="tl">
                    <a:srgbClr val="000000">
                      <a:alpha val="43137"/>
                    </a:srgbClr>
                  </a:outerShdw>
                </a:effectLst>
                <a:cs typeface="B Zar" pitchFamily="2" charset="-78"/>
              </a:rPr>
              <a:t>پیامد این مفروضات!</a:t>
            </a:r>
            <a:r>
              <a:rPr lang="fa-IR" sz="2800" dirty="0" smtClean="0">
                <a:cs typeface="B Zar" pitchFamily="2" charset="-78"/>
              </a:rPr>
              <a:t>!!</a:t>
            </a:r>
            <a:endParaRPr lang="en-US" sz="2800" dirty="0" smtClean="0">
              <a:cs typeface="B Zar" pitchFamily="2" charset="-78"/>
            </a:endParaRPr>
          </a:p>
        </p:txBody>
      </p:sp>
      <p:sp>
        <p:nvSpPr>
          <p:cNvPr id="23555" name="Rectangle 3"/>
          <p:cNvSpPr>
            <a:spLocks noGrp="1" noChangeArrowheads="1"/>
          </p:cNvSpPr>
          <p:nvPr>
            <p:ph type="body" idx="4294967295"/>
          </p:nvPr>
        </p:nvSpPr>
        <p:spPr>
          <a:xfrm>
            <a:off x="457200" y="2286000"/>
            <a:ext cx="8229600" cy="4038600"/>
          </a:xfrm>
        </p:spPr>
        <p:txBody>
          <a:bodyPr>
            <a:normAutofit/>
          </a:bodyPr>
          <a:lstStyle/>
          <a:p>
            <a:pPr algn="just" rtl="1" eaLnBrk="1" hangingPunct="1">
              <a:lnSpc>
                <a:spcPct val="90000"/>
              </a:lnSpc>
            </a:pPr>
            <a:r>
              <a:rPr lang="fa-IR" sz="2800" b="1" dirty="0" smtClean="0">
                <a:solidFill>
                  <a:srgbClr val="FFFF00"/>
                </a:solidFill>
                <a:effectLst>
                  <a:outerShdw blurRad="38100" dist="38100" dir="2700000" algn="tl">
                    <a:srgbClr val="000000">
                      <a:alpha val="43137"/>
                    </a:srgbClr>
                  </a:outerShdw>
                </a:effectLst>
                <a:cs typeface="B Nazanin" pitchFamily="2" charset="-78"/>
              </a:rPr>
              <a:t>مهمترین پیامد این مفروضات اینست که در کنش متقابل آنچه به اعضا مربوط می شود ، تنها از طریق تحلیل آن تعامل برای شرکت کنندگان ممکن است و نه بشکل پیشینی. آنچه در اینجا به آن توجه می شود نه معنای ذهنی یا محتوای یک تعامل برای شرکت کنندگان در آن بلکه نحوه سازمان یافتن آن است. </a:t>
            </a:r>
          </a:p>
          <a:p>
            <a:pPr algn="just" rtl="1" eaLnBrk="1" hangingPunct="1">
              <a:lnSpc>
                <a:spcPct val="90000"/>
              </a:lnSpc>
            </a:pPr>
            <a:r>
              <a:rPr lang="fa-IR" sz="2800" b="1" dirty="0" smtClean="0">
                <a:solidFill>
                  <a:srgbClr val="FFFF00"/>
                </a:solidFill>
                <a:effectLst>
                  <a:outerShdw blurRad="38100" dist="38100" dir="2700000" algn="tl">
                    <a:srgbClr val="000000">
                      <a:alpha val="43137"/>
                    </a:srgbClr>
                  </a:outerShdw>
                </a:effectLst>
                <a:cs typeface="B Nazanin" pitchFamily="2" charset="-78"/>
              </a:rPr>
              <a:t>در اینجا بجای رویدادهای برجسته ای که آگاهانه معنایی بر آن تحمیل می شود ، جریان عادی زندگی روزمره موضوع مورد مطالعه قرار می گیرد. </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
            <a:normAutofit/>
          </a:bodyPr>
          <a:lstStyle/>
          <a:p>
            <a:pPr algn="ctr" eaLnBrk="1" hangingPunct="1"/>
            <a:r>
              <a:rPr lang="fa-IR" sz="4800" b="1" dirty="0" smtClean="0">
                <a:solidFill>
                  <a:srgbClr val="FF0000"/>
                </a:solidFill>
                <a:effectLst>
                  <a:outerShdw blurRad="38100" dist="38100" dir="2700000" algn="tl">
                    <a:srgbClr val="000000">
                      <a:alpha val="43137"/>
                    </a:srgbClr>
                  </a:outerShdw>
                </a:effectLst>
                <a:cs typeface="B Zar" pitchFamily="2" charset="-78"/>
              </a:rPr>
              <a:t>مواضع ساختگرا یا روان کاوانه</a:t>
            </a:r>
            <a:endParaRPr lang="en-US" sz="48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4579" name="Rectangle 3"/>
          <p:cNvSpPr>
            <a:spLocks noGrp="1" noChangeArrowheads="1"/>
          </p:cNvSpPr>
          <p:nvPr>
            <p:ph type="body" idx="4294967295"/>
          </p:nvPr>
        </p:nvSpPr>
        <p:spPr/>
        <p:txBody>
          <a:bodyPr/>
          <a:lstStyle/>
          <a:p>
            <a:pPr algn="just" rtl="1" eaLnBrk="1" hangingPunct="1">
              <a:lnSpc>
                <a:spcPct val="150000"/>
              </a:lnSpc>
            </a:pPr>
            <a:r>
              <a:rPr lang="fa-IR" b="1" dirty="0" smtClean="0">
                <a:solidFill>
                  <a:srgbClr val="FFFF00"/>
                </a:solidFill>
                <a:effectLst>
                  <a:outerShdw blurRad="38100" dist="38100" dir="2700000" algn="tl">
                    <a:srgbClr val="000000">
                      <a:alpha val="43137"/>
                    </a:srgbClr>
                  </a:outerShdw>
                </a:effectLst>
                <a:cs typeface="B Nazanin" pitchFamily="2" charset="-78"/>
              </a:rPr>
              <a:t>رویکردهای ساختگرا کارشان را از فرآیند ناخودآگاه اجتماعی یا روانی آغاز می کنند (رویکرد ذهنی). از این رویکرد به منزله چارچوبی نظری برای مطالعات کیفی درباره ساخت پدیده های اجتماعی مانند سلامت و بیماری، جنون، یا تغییرات تکنولوژیکی در زندگی روزمره استفاده می کنند.  در اینجا قواعد اجتماعی از دانش و معرفت اجتماعی نسبت به موضوعات مورد مطالعه نشات می گیرد بی آنکه فی نفسه واقعیتی بحساب آمده باشند.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فرضیات کلیدی</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5603" name="Rectangle 3"/>
          <p:cNvSpPr>
            <a:spLocks noGrp="1" noChangeArrowheads="1"/>
          </p:cNvSpPr>
          <p:nvPr>
            <p:ph type="body" idx="4294967295"/>
          </p:nvPr>
        </p:nvSpPr>
        <p:spPr/>
        <p:txBody>
          <a:bodyPr>
            <a:normAutofit lnSpcReduction="10000"/>
          </a:bodyPr>
          <a:lstStyle/>
          <a:p>
            <a:pPr algn="just" rtl="1" eaLnBrk="1" hangingPunct="1">
              <a:lnSpc>
                <a:spcPct val="150000"/>
              </a:lnSpc>
            </a:pPr>
            <a:r>
              <a:rPr lang="fa-IR" sz="2400" b="1" dirty="0" smtClean="0">
                <a:solidFill>
                  <a:srgbClr val="FFFF00"/>
                </a:solidFill>
                <a:cs typeface="B Nazanin" pitchFamily="2" charset="-78"/>
              </a:rPr>
              <a:t>در اینجا سطح ظاهری تجربیات و اعمال، و دیگر ژرف ساختهای اعمال افراد به عمل آمده است. اگر چه سطح ظاهر در دسترس افراد قرار دارد، اما ساختار های زیرین دور از دسترس تاملات روزمره آنها است. سطح با مقاصد و معانی ذهنی مربوط به اعمال در ارتباط است ، در حالی که ساختار های زیرین مولد اعمال محسوب می شوند. چنین ساختار ژرفی متشکل اند از الگوهای فرهنگی ، قالبهای تفسیری و ساختار های پنهانی معنایی و بالاخره ساختار پنهانی که بعقیده روانکاوان ناخودآگاه باقی می مانند.روانکاوان تلاش می کنند ناخوداگاه را هم در جامعه و هو در فرایند تحقیق آشکار سازند</a:t>
            </a:r>
            <a:endParaRPr lang="en-US" sz="2400" b="1" dirty="0" smtClean="0">
              <a:solidFill>
                <a:srgbClr val="FFFF00"/>
              </a:solidFill>
              <a:cs typeface="B Nazanin" pitchFamily="2" charset="-78"/>
            </a:endParaRPr>
          </a:p>
          <a:p>
            <a:pPr eaLnBrk="1" hangingPunct="1">
              <a:lnSpc>
                <a:spcPct val="150000"/>
              </a:lnSpc>
            </a:pPr>
            <a:endParaRPr lang="en-US" sz="2400" b="1" dirty="0" smtClean="0">
              <a:solidFill>
                <a:srgbClr val="FFFF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FF0000"/>
                </a:solidFill>
                <a:effectLst>
                  <a:outerShdw blurRad="38100" dist="38100" dir="2700000" algn="tl">
                    <a:srgbClr val="000000">
                      <a:alpha val="43137"/>
                    </a:srgbClr>
                  </a:outerShdw>
                </a:effectLst>
                <a:cs typeface="B Yagut" pitchFamily="2" charset="-78"/>
              </a:rPr>
              <a:t>سنتهای پژوهش کیفی</a:t>
            </a:r>
            <a:endParaRPr lang="en-US" sz="5400" b="1" dirty="0">
              <a:solidFill>
                <a:srgbClr val="FF0000"/>
              </a:solidFill>
              <a:effectLst>
                <a:outerShdw blurRad="38100" dist="38100" dir="2700000" algn="tl">
                  <a:srgbClr val="000000">
                    <a:alpha val="43137"/>
                  </a:srgbClr>
                </a:outerShdw>
              </a:effectLst>
              <a:cs typeface="B Yagut" pitchFamily="2" charset="-78"/>
            </a:endParaRPr>
          </a:p>
        </p:txBody>
      </p:sp>
      <p:sp>
        <p:nvSpPr>
          <p:cNvPr id="3" name="Content Placeholder 2"/>
          <p:cNvSpPr>
            <a:spLocks noGrp="1"/>
          </p:cNvSpPr>
          <p:nvPr>
            <p:ph idx="1"/>
          </p:nvPr>
        </p:nvSpPr>
        <p:spPr/>
        <p:txBody>
          <a:bodyPr>
            <a:normAutofit lnSpcReduction="10000"/>
          </a:bodyPr>
          <a:lstStyle/>
          <a:p>
            <a:pPr algn="justLow" rtl="1">
              <a:buNone/>
            </a:pPr>
            <a:r>
              <a:rPr lang="fa-IR" b="1" dirty="0" smtClean="0">
                <a:solidFill>
                  <a:srgbClr val="FFFF00"/>
                </a:solidFill>
                <a:effectLst>
                  <a:outerShdw blurRad="38100" dist="38100" dir="2700000" algn="tl">
                    <a:srgbClr val="000000">
                      <a:alpha val="43137"/>
                    </a:srgbClr>
                  </a:outerShdw>
                </a:effectLst>
                <a:cs typeface="B Nazanin" pitchFamily="2" charset="-78"/>
              </a:rPr>
              <a:t>این سنتهای پژوهشی در قالب سه طبقه تنظیم می شوند :</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 الف) برخی برفهم ماهیت تجربه زیسته تأکید دارند مثل پدیدار نگاری ، پدیدار شناسی ، تاریخچه زندگی و روانشناسی شناختی</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 ب) برخی بر فهم پدیده های اجتماعی و فرهنگی نظر دارند مثل مطالعات فرهنگی ، قوم نگاری ، روش شناسی قومی ، پژوهش ضمن عمل رهایی بخش ، تحلیل ساختار وقایع و دیدگاه تعامل نمادین </a:t>
            </a:r>
          </a:p>
          <a:p>
            <a:pPr algn="justLow" rtl="1"/>
            <a:r>
              <a:rPr lang="fa-IR" b="1" dirty="0" smtClean="0">
                <a:solidFill>
                  <a:srgbClr val="FFFF00"/>
                </a:solidFill>
                <a:effectLst>
                  <a:outerShdw blurRad="38100" dist="38100" dir="2700000" algn="tl">
                    <a:srgbClr val="000000">
                      <a:alpha val="43137"/>
                    </a:srgbClr>
                  </a:outerShdw>
                </a:effectLst>
                <a:cs typeface="B Nazanin" pitchFamily="2" charset="-78"/>
              </a:rPr>
              <a:t>ج) برخی بر فهم زبان و پدیده های ارتباطی توجه دارند مثل دیدگاه هرمنوتیک ، تحلیل حکایتی ، نشانه شناسی ، ساختارگرایی و تحلیل محتوای قوم نگارانه. البته باید یادآور شد که سنتهای پژوهش کیفی در معرض رشد سریع و مفهوم پردازی مجدد و مستمر قرار دارد ( بورگ وگال ، 1383).</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5C2A"/>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کار عملی</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29699" name="Rectangle 3"/>
          <p:cNvSpPr>
            <a:spLocks noGrp="1" noChangeArrowheads="1"/>
          </p:cNvSpPr>
          <p:nvPr>
            <p:ph type="body" idx="4294967295"/>
          </p:nvPr>
        </p:nvSpPr>
        <p:spPr>
          <a:xfrm>
            <a:off x="457200" y="2362200"/>
            <a:ext cx="8229600" cy="3962400"/>
          </a:xfrm>
        </p:spPr>
        <p:txBody>
          <a:bodyPr/>
          <a:lstStyle/>
          <a:p>
            <a:pPr algn="just" rtl="1" eaLnBrk="1" hangingPunct="1">
              <a:buFont typeface="Wingdings" pitchFamily="2" charset="2"/>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مقاله ارائه شده را بررسی و فرضیات نظری نویسندگان را مشخص کنید. سایر چارچوبهای نظری که میتوانستند  در بررسی این موضوع به کار روند را با افراد هم گروه خود و سا یرین بحث کنید. </a:t>
            </a:r>
            <a:endParaRPr lang="en-AU" sz="3200" b="1" dirty="0" smtClean="0">
              <a:solidFill>
                <a:srgbClr val="FFFF00"/>
              </a:solidFill>
              <a:effectLst>
                <a:outerShdw blurRad="38100" dist="38100" dir="2700000" algn="tl">
                  <a:srgbClr val="000000">
                    <a:alpha val="43137"/>
                  </a:srgbClr>
                </a:outerShdw>
              </a:effectLst>
              <a:cs typeface="B Nazanin" pitchFamily="2" charset="-78"/>
            </a:endParaRPr>
          </a:p>
          <a:p>
            <a:pPr algn="r" rtl="1" eaLnBrk="1" hangingPunct="1"/>
            <a:endParaRPr lang="en-AU"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rges\Pictures\My Pictures\malaysia (E)\DSC00044.JPG"/>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نیاز به تحقیق کیفی</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5123" name="Rectangle 3"/>
          <p:cNvSpPr>
            <a:spLocks noGrp="1" noChangeArrowheads="1"/>
          </p:cNvSpPr>
          <p:nvPr>
            <p:ph type="body" idx="1"/>
          </p:nvPr>
        </p:nvSpPr>
        <p:spPr>
          <a:xfrm>
            <a:off x="457200" y="2209800"/>
            <a:ext cx="8229600" cy="4114800"/>
          </a:xfrm>
        </p:spPr>
        <p:txBody>
          <a:bodyPr/>
          <a:lstStyle/>
          <a:p>
            <a:pPr algn="justLow" rtl="1" eaLnBrk="1" hangingPunct="1"/>
            <a:r>
              <a:rPr lang="fa-IR" sz="2400" b="1" dirty="0" smtClean="0">
                <a:solidFill>
                  <a:srgbClr val="FFFF00"/>
                </a:solidFill>
                <a:cs typeface="B Zar" pitchFamily="2" charset="-78"/>
              </a:rPr>
              <a:t>تغییرات سریع اجتماعی و در نتیجه آن تنوع زیست جهان به شکل روز افزونی محققان را با زمینه های اجتماعی و دیدگاههای جدیدی مواجه ساخته است این مسائل بقدری برای آنان نوظهورو متنوع اند که روشهای سنتی (روشهای قیاسی) برای شناخت آنان پاسخگو نیست. بدین جهت تحقیق اجتماعی به شکل فزاینده ای وادار به استفاده از روشها و استراتژیهای جدید(روشهای استقرائی) شده اند.</a:t>
            </a:r>
          </a:p>
          <a:p>
            <a:pPr algn="justLow" rtl="1" eaLnBrk="1" hangingPunct="1">
              <a:buNone/>
            </a:pPr>
            <a:endParaRPr lang="fa-IR" sz="2400" b="1" dirty="0" smtClean="0">
              <a:solidFill>
                <a:srgbClr val="FFFF00"/>
              </a:solidFill>
              <a:cs typeface="B Zar" pitchFamily="2" charset="-78"/>
            </a:endParaRPr>
          </a:p>
          <a:p>
            <a:pPr algn="justLow" rtl="1" eaLnBrk="1" hangingPunct="1"/>
            <a:r>
              <a:rPr lang="fa-IR" sz="2400" b="1" dirty="0" smtClean="0">
                <a:solidFill>
                  <a:srgbClr val="FFFF00"/>
                </a:solidFill>
                <a:cs typeface="B Zar" pitchFamily="2" charset="-78"/>
              </a:rPr>
              <a:t>بعبارت دیگرروشهای قیاسی از مفاهیم دانش نظری پیشینی متاثرند اما در شیوه های نوین نظریه ها بر اساس مطالعات تجربی تدوین می شوند.</a:t>
            </a:r>
            <a:endParaRPr lang="en-US" sz="2400" b="1" dirty="0" smtClean="0">
              <a:solidFill>
                <a:srgbClr val="FFFF00"/>
              </a:solidFill>
              <a:cs typeface="B Zar" pitchFamily="2" charset="-78"/>
            </a:endParaRPr>
          </a:p>
          <a:p>
            <a:pPr algn="r" rtl="1" eaLnBrk="1" hangingPunct="1"/>
            <a:endParaRPr lang="en-US" sz="2400" b="1" dirty="0" smtClean="0">
              <a:solidFill>
                <a:srgbClr val="FFFF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066800"/>
            <a:ext cx="8229600" cy="2057400"/>
          </a:xfrm>
        </p:spPr>
        <p:txBody>
          <a:bodyPr>
            <a:normAutofit/>
            <a:scene3d>
              <a:camera prst="perspectiveRelaxedModerately"/>
              <a:lightRig rig="glow" dir="tl">
                <a:rot lat="0" lon="0" rev="5400000"/>
              </a:lightRig>
            </a:scene3d>
            <a:sp3d contourW="12700">
              <a:bevelT w="25400" h="25400"/>
              <a:contourClr>
                <a:schemeClr val="accent6">
                  <a:shade val="73000"/>
                </a:schemeClr>
              </a:contourClr>
            </a:sp3d>
          </a:bodyPr>
          <a:lstStyle/>
          <a:p>
            <a:pPr lvl="0" algn="ctr"/>
            <a:r>
              <a:rPr lang="fa-IR" sz="6600"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Yagut" pitchFamily="2" charset="-78"/>
              </a:rPr>
              <a:t>تدوین طرح تحقیق </a:t>
            </a:r>
            <a:r>
              <a:rPr lang="fa-IR" sz="6600" cap="none" dirty="0" smtClean="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Yagut" pitchFamily="2" charset="-78"/>
              </a:rPr>
              <a:t>کیفی</a:t>
            </a:r>
            <a:endParaRPr lang="en-US" sz="6600" cap="none" dirty="0">
              <a:ln w="11430"/>
              <a:solidFill>
                <a:srgbClr val="FF0000"/>
              </a:solidFill>
              <a:effectLst>
                <a:glow rad="228600">
                  <a:schemeClr val="accent1">
                    <a:satMod val="175000"/>
                    <a:alpha val="40000"/>
                  </a:schemeClr>
                </a:glow>
                <a:outerShdw blurRad="80000" dist="40000" dir="5040000" algn="tl">
                  <a:srgbClr val="000000">
                    <a:alpha val="30000"/>
                  </a:srgbClr>
                </a:outerShdw>
              </a:effectLst>
              <a:cs typeface="B Yagut" pitchFamily="2" charset="-78"/>
            </a:endParaRPr>
          </a:p>
        </p:txBody>
      </p:sp>
      <p:sp>
        <p:nvSpPr>
          <p:cNvPr id="4" name="Title 1"/>
          <p:cNvSpPr txBox="1">
            <a:spLocks/>
          </p:cNvSpPr>
          <p:nvPr/>
        </p:nvSpPr>
        <p:spPr>
          <a:xfrm>
            <a:off x="574430" y="15240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lt"/>
              <a:ea typeface="+mj-ea"/>
              <a:cs typeface="B Titr" pitchFamily="2" charset="-78"/>
            </a:endParaRPr>
          </a:p>
        </p:txBody>
      </p:sp>
      <p:sp>
        <p:nvSpPr>
          <p:cNvPr id="5" name="Subtitle 2"/>
          <p:cNvSpPr txBox="1">
            <a:spLocks/>
          </p:cNvSpPr>
          <p:nvPr/>
        </p:nvSpPr>
        <p:spPr>
          <a:xfrm>
            <a:off x="1524000" y="3484098"/>
            <a:ext cx="6400800" cy="1752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sp>
        <p:nvSpPr>
          <p:cNvPr id="6" name="Rectangle 5"/>
          <p:cNvSpPr/>
          <p:nvPr/>
        </p:nvSpPr>
        <p:spPr>
          <a:xfrm>
            <a:off x="381000" y="3429000"/>
            <a:ext cx="8305800" cy="2456057"/>
          </a:xfrm>
          <a:prstGeom prst="rect">
            <a:avLst/>
          </a:prstGeom>
        </p:spPr>
        <p:txBody>
          <a:bodyPr wrap="square">
            <a:spAutoFit/>
          </a:bodyPr>
          <a:lstStyle/>
          <a:p>
            <a:pPr lvl="0" algn="ctr">
              <a:spcBef>
                <a:spcPct val="20000"/>
              </a:spcBef>
              <a:buClr>
                <a:schemeClr val="tx1">
                  <a:shade val="95000"/>
                </a:schemeClr>
              </a:buClr>
              <a:buSzPct val="65000"/>
              <a:defRPr/>
            </a:pPr>
            <a:endParaRPr lang="en-US" sz="4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a:p>
            <a:pPr lvl="0" algn="ctr">
              <a:spcBef>
                <a:spcPct val="20000"/>
              </a:spcBef>
              <a:buClr>
                <a:schemeClr val="tx1">
                  <a:shade val="95000"/>
                </a:schemeClr>
              </a:buClr>
              <a:buSzPct val="65000"/>
              <a:defRPr/>
            </a:pPr>
            <a:r>
              <a:rPr lang="en-US" sz="4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Writing Qualitative Research proposal</a:t>
            </a:r>
            <a:endParaRPr lang="en-US" sz="4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7" name="Rectangle 6"/>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ransition>
    <p:cover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46320"/>
          </a:xfrm>
        </p:spPr>
        <p:txBody>
          <a:bodyPr>
            <a:normAutofit/>
          </a:bodyPr>
          <a:lstStyle/>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طرح تحقیق نقشه ای است برای گرد آوری و تحلیل شواهد به نحوی که امکان پاسخ به سوال هایی را که محقق مطرح کرده است، میسر می سازد. طرح یک پژوهش تقریباً تمامی جوانب تحقیق، از جزیی ترین جزئیات گردآوری داده ها تا انتخاب فنون تحلیل داده ها، را در بر می گیرد(راگین-1994)</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تحقیق کمّی وکیفی دو سنت متضاد و غیر قابل جمع نیستند که نتوان آنها را با یکدیگر تلفیق کرد. تحقیق کیفی درک خاصی از رابطه میان مسئله و روش دارد. تحقیق کمّی فرایندی خطی و تحقیق کیفی فرایندی دورانی دارد.</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rtl="1"/>
            <a:r>
              <a:rPr lang="fa-IR" b="1" dirty="0" smtClean="0">
                <a:solidFill>
                  <a:srgbClr val="FF0000"/>
                </a:solidFill>
                <a:effectLst>
                  <a:outerShdw blurRad="38100" dist="38100" dir="2700000" algn="tl">
                    <a:srgbClr val="000000">
                      <a:alpha val="43137"/>
                    </a:srgbClr>
                  </a:outerShdw>
                </a:effectLst>
                <a:latin typeface="Times New Roman" pitchFamily="18" charset="0"/>
                <a:cs typeface="B Zar" pitchFamily="2" charset="-78"/>
              </a:rPr>
              <a:t>خطی بودن فرایند تحقیق کمّی</a:t>
            </a:r>
            <a:endParaRPr lang="en-US" b="1" dirty="0">
              <a:solidFill>
                <a:srgbClr val="FF0000"/>
              </a:solidFill>
              <a:effectLst>
                <a:outerShdw blurRad="38100" dist="38100" dir="2700000" algn="tl">
                  <a:srgbClr val="000000">
                    <a:alpha val="43137"/>
                  </a:srgbClr>
                </a:outerShdw>
              </a:effectLst>
              <a:latin typeface="Times New Roman" pitchFamily="18" charset="0"/>
              <a:cs typeface="B Zar" pitchFamily="2" charset="-78"/>
            </a:endParaRPr>
          </a:p>
        </p:txBody>
      </p:sp>
      <p:sp>
        <p:nvSpPr>
          <p:cNvPr id="3" name="Content Placeholder 2"/>
          <p:cNvSpPr>
            <a:spLocks noGrp="1"/>
          </p:cNvSpPr>
          <p:nvPr>
            <p:ph idx="1"/>
          </p:nvPr>
        </p:nvSpPr>
        <p:spPr>
          <a:xfrm>
            <a:off x="457200" y="2133600"/>
            <a:ext cx="8229600" cy="4191000"/>
          </a:xfrm>
        </p:spPr>
        <p:txBody>
          <a:bodyPr>
            <a:normAutofit/>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در تحقیق کمّی، فرایند مطالعه را می توان به دقت بر اساس توالی مراحل مفهومی روش شناسی و تجربی تنظیم کرد. هر مرحله پس از مرحله دیگر و جدای از آن به اجرا در می آید. محققان پیش از ورود به میدان مطالعه، مدلی از شرایط و روابط می سازند.</a:t>
            </a:r>
          </a:p>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نقطه شروع تحقیق، دانش نظری برگرفته از آثار و نوشته های منتشر شده یا یافته های تجربی پیشین است. فرضیه ها نیز از همین دانش نظری استخراج شده و پس از عملیاتی شدن آزمون می شوند.</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457200" y="7620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endParaRPr lang="en-US" dirty="0"/>
          </a:p>
        </p:txBody>
      </p:sp>
      <p:sp>
        <p:nvSpPr>
          <p:cNvPr id="117762" name="Rectangle 2"/>
          <p:cNvSpPr>
            <a:spLocks noGrp="1" noChangeArrowheads="1"/>
          </p:cNvSpPr>
          <p:nvPr>
            <p:ph type="title"/>
          </p:nvPr>
        </p:nvSpPr>
        <p:spPr>
          <a:xfrm>
            <a:off x="457200" y="704088"/>
            <a:ext cx="8229600" cy="896112"/>
          </a:xfrm>
        </p:spPr>
        <p:txBody>
          <a:bodyPr/>
          <a:lstStyle/>
          <a:p>
            <a:pPr algn="ctr"/>
            <a:r>
              <a:rPr lang="en-US" b="1" i="1" dirty="0">
                <a:solidFill>
                  <a:srgbClr val="FF0000"/>
                </a:solidFill>
                <a:effectLst>
                  <a:outerShdw blurRad="38100" dist="38100" dir="2700000" algn="tl">
                    <a:srgbClr val="000000">
                      <a:alpha val="43137"/>
                    </a:srgbClr>
                  </a:outerShdw>
                </a:effectLst>
              </a:rPr>
              <a:t>Deductive</a:t>
            </a:r>
          </a:p>
        </p:txBody>
      </p:sp>
      <p:pic>
        <p:nvPicPr>
          <p:cNvPr id="117763" name="Picture 3" descr="deduct"/>
          <p:cNvPicPr>
            <a:picLocks noChangeAspect="1" noChangeArrowheads="1"/>
          </p:cNvPicPr>
          <p:nvPr/>
        </p:nvPicPr>
        <p:blipFill>
          <a:blip r:embed="rId2" cstate="print"/>
          <a:srcRect/>
          <a:stretch>
            <a:fillRect/>
          </a:stretch>
        </p:blipFill>
        <p:spPr bwMode="auto">
          <a:xfrm>
            <a:off x="685800" y="2514600"/>
            <a:ext cx="7924800" cy="3657600"/>
          </a:xfrm>
          <a:prstGeom prst="rect">
            <a:avLst/>
          </a:prstGeom>
          <a:noFill/>
        </p:spPr>
      </p:pic>
    </p:spTree>
  </p:cSld>
  <p:clrMapOvr>
    <a:masterClrMapping/>
  </p:clrMapOvr>
  <p:transition>
    <p:cover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duotone>
              <a:prstClr val="black"/>
              <a:schemeClr val="accent1">
                <a:tint val="45000"/>
                <a:satMod val="400000"/>
              </a:schemeClr>
            </a:duotone>
            <a:lum contrast="49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fa-IR" sz="4800" b="1" dirty="0" smtClean="0">
                <a:solidFill>
                  <a:srgbClr val="FF0000"/>
                </a:solidFill>
                <a:effectLst>
                  <a:outerShdw blurRad="38100" dist="38100" dir="2700000" algn="tl">
                    <a:srgbClr val="000000">
                      <a:alpha val="43137"/>
                    </a:srgbClr>
                  </a:outerShdw>
                </a:effectLst>
                <a:cs typeface="B Zar" pitchFamily="2" charset="-78"/>
              </a:rPr>
              <a:t>دورانی بودن فرایند تحقیق کیفی</a:t>
            </a:r>
            <a:endParaRPr lang="en-US" sz="4800"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057400"/>
            <a:ext cx="8229600" cy="4267200"/>
          </a:xfrm>
        </p:spPr>
        <p:txBody>
          <a:bodyPr>
            <a:noAutofit/>
          </a:bodyPr>
          <a:lstStyle/>
          <a:p>
            <a:pPr algn="justLow" rtl="1">
              <a:buNone/>
            </a:pPr>
            <a:r>
              <a:rPr lang="fa-IR" sz="3000" b="1" dirty="0" smtClean="0">
                <a:solidFill>
                  <a:srgbClr val="FFFF00"/>
                </a:solidFill>
                <a:effectLst>
                  <a:outerShdw blurRad="38100" dist="38100" dir="2700000" algn="tl">
                    <a:srgbClr val="000000">
                      <a:alpha val="43137"/>
                    </a:srgbClr>
                  </a:outerShdw>
                </a:effectLst>
                <a:cs typeface="B Nazanin" pitchFamily="2" charset="-78"/>
              </a:rPr>
              <a:t>تحقیق کیفی محقق را وا می دارد درباره کل فرایند تحقیق و تک تک مراحل آن به تأمل و باز اندیشی بپردازد. ارتباط نزدیک میان گرد آوری و تفسیر داده ها از یک سو و از سوی دیگر انتخاب مواد تجربی، برخلاف روش خطی سنتی، این امکان را تحقق می بخشد که سوال زیر را بارها از خود بپرسد بلکه جوابی نیز برای آن فراهم کند:</a:t>
            </a:r>
          </a:p>
          <a:p>
            <a:pPr algn="justLow" rtl="1"/>
            <a:r>
              <a:rPr lang="fa-IR" sz="3000" b="1" dirty="0" smtClean="0">
                <a:solidFill>
                  <a:srgbClr val="FFFF00"/>
                </a:solidFill>
                <a:effectLst>
                  <a:outerShdw blurRad="38100" dist="38100" dir="2700000" algn="tl">
                    <a:srgbClr val="000000">
                      <a:alpha val="43137"/>
                    </a:srgbClr>
                  </a:outerShdw>
                </a:effectLst>
                <a:cs typeface="B Nazanin" pitchFamily="2" charset="-78"/>
              </a:rPr>
              <a:t>روش ها، مقولات و نظریه های به کار گرفته شده تا چه حد حق مطلب را درباره افراد مورد بررسی و داده ها ادا می کنند؟   </a:t>
            </a:r>
            <a:endParaRPr lang="en-US" sz="30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1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endParaRPr lang="en-US" dirty="0"/>
          </a:p>
        </p:txBody>
      </p:sp>
      <p:sp>
        <p:nvSpPr>
          <p:cNvPr id="4" name="Oval 3"/>
          <p:cNvSpPr/>
          <p:nvPr/>
        </p:nvSpPr>
        <p:spPr>
          <a:xfrm>
            <a:off x="1905000" y="1905000"/>
            <a:ext cx="5410200" cy="321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5791200" y="2709672"/>
            <a:ext cx="1828800" cy="1316736"/>
            <a:chOff x="5943600" y="3124200"/>
            <a:chExt cx="1828800" cy="1660358"/>
          </a:xfrm>
        </p:grpSpPr>
        <p:sp>
          <p:nvSpPr>
            <p:cNvPr id="5" name="Oval 4"/>
            <p:cNvSpPr/>
            <p:nvPr/>
          </p:nvSpPr>
          <p:spPr>
            <a:xfrm>
              <a:off x="5943600" y="3124200"/>
              <a:ext cx="1828800" cy="1660358"/>
            </a:xfrm>
            <a:prstGeom prst="ellipse">
              <a:avLst/>
            </a:prstGeom>
            <a:solidFill>
              <a:schemeClr val="bg1">
                <a:lumMod val="95000"/>
                <a:lumOff val="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29400" y="3308684"/>
              <a:ext cx="990600" cy="782401"/>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گردآوری اطلاعات</a:t>
              </a:r>
              <a:endParaRPr lang="en-US" b="1" dirty="0">
                <a:effectLst>
                  <a:outerShdw blurRad="38100" dist="38100" dir="2700000" algn="tl">
                    <a:srgbClr val="000000">
                      <a:alpha val="43137"/>
                    </a:srgbClr>
                  </a:outerShdw>
                </a:effectLst>
                <a:cs typeface="B Nazanin" pitchFamily="2" charset="-78"/>
              </a:endParaRPr>
            </a:p>
          </p:txBody>
        </p:sp>
        <p:sp>
          <p:nvSpPr>
            <p:cNvPr id="9" name="TextBox 8"/>
            <p:cNvSpPr txBox="1"/>
            <p:nvPr/>
          </p:nvSpPr>
          <p:spPr>
            <a:xfrm>
              <a:off x="5943600" y="3733800"/>
              <a:ext cx="762000" cy="447086"/>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تفسیر</a:t>
              </a:r>
              <a:endParaRPr lang="en-US" b="1" dirty="0">
                <a:effectLst>
                  <a:outerShdw blurRad="38100" dist="38100" dir="2700000" algn="tl">
                    <a:srgbClr val="000000">
                      <a:alpha val="43137"/>
                    </a:srgbClr>
                  </a:outerShdw>
                </a:effectLst>
                <a:cs typeface="B Nazanin" pitchFamily="2" charset="-78"/>
              </a:endParaRPr>
            </a:p>
          </p:txBody>
        </p:sp>
        <p:sp>
          <p:nvSpPr>
            <p:cNvPr id="10" name="TextBox 9"/>
            <p:cNvSpPr txBox="1"/>
            <p:nvPr/>
          </p:nvSpPr>
          <p:spPr>
            <a:xfrm>
              <a:off x="6858000" y="4231105"/>
              <a:ext cx="685800" cy="381000"/>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مورد</a:t>
              </a:r>
              <a:endParaRPr lang="en-US" b="1" dirty="0">
                <a:effectLst>
                  <a:outerShdw blurRad="38100" dist="38100" dir="2700000" algn="tl">
                    <a:srgbClr val="000000">
                      <a:alpha val="43137"/>
                    </a:srgbClr>
                  </a:outerShdw>
                </a:effectLst>
                <a:cs typeface="B Nazanin" pitchFamily="2" charset="-78"/>
              </a:endParaRPr>
            </a:p>
          </p:txBody>
        </p:sp>
      </p:grpSp>
      <p:grpSp>
        <p:nvGrpSpPr>
          <p:cNvPr id="15" name="Group 14"/>
          <p:cNvGrpSpPr/>
          <p:nvPr/>
        </p:nvGrpSpPr>
        <p:grpSpPr>
          <a:xfrm>
            <a:off x="1371600" y="2636520"/>
            <a:ext cx="1905000" cy="1389888"/>
            <a:chOff x="5943600" y="3124200"/>
            <a:chExt cx="1905000" cy="1752600"/>
          </a:xfrm>
        </p:grpSpPr>
        <p:sp>
          <p:nvSpPr>
            <p:cNvPr id="16" name="Oval 15"/>
            <p:cNvSpPr/>
            <p:nvPr/>
          </p:nvSpPr>
          <p:spPr>
            <a:xfrm>
              <a:off x="6019800" y="3124200"/>
              <a:ext cx="1828800" cy="1752600"/>
            </a:xfrm>
            <a:prstGeom prst="ellipse">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553200" y="3308684"/>
              <a:ext cx="914400" cy="782401"/>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گردآوری اطلاعات</a:t>
              </a:r>
              <a:endParaRPr lang="en-US" b="1" dirty="0">
                <a:effectLst>
                  <a:outerShdw blurRad="38100" dist="38100" dir="2700000" algn="tl">
                    <a:srgbClr val="000000">
                      <a:alpha val="43137"/>
                    </a:srgbClr>
                  </a:outerShdw>
                </a:effectLst>
                <a:cs typeface="B Nazanin" pitchFamily="2" charset="-78"/>
              </a:endParaRPr>
            </a:p>
          </p:txBody>
        </p:sp>
        <p:sp>
          <p:nvSpPr>
            <p:cNvPr id="18" name="TextBox 17"/>
            <p:cNvSpPr txBox="1"/>
            <p:nvPr/>
          </p:nvSpPr>
          <p:spPr>
            <a:xfrm>
              <a:off x="5943600" y="3733800"/>
              <a:ext cx="838200" cy="447086"/>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تفسیر</a:t>
              </a:r>
              <a:endParaRPr lang="en-US" b="1" dirty="0">
                <a:effectLst>
                  <a:outerShdw blurRad="38100" dist="38100" dir="2700000" algn="tl">
                    <a:srgbClr val="000000">
                      <a:alpha val="43137"/>
                    </a:srgbClr>
                  </a:outerShdw>
                </a:effectLst>
                <a:cs typeface="B Nazanin" pitchFamily="2" charset="-78"/>
              </a:endParaRPr>
            </a:p>
          </p:txBody>
        </p:sp>
        <p:sp>
          <p:nvSpPr>
            <p:cNvPr id="19" name="TextBox 18"/>
            <p:cNvSpPr txBox="1"/>
            <p:nvPr/>
          </p:nvSpPr>
          <p:spPr>
            <a:xfrm>
              <a:off x="6705600" y="4231105"/>
              <a:ext cx="685800" cy="381000"/>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مورد</a:t>
              </a:r>
              <a:endParaRPr lang="en-US" b="1" dirty="0">
                <a:effectLst>
                  <a:outerShdw blurRad="38100" dist="38100" dir="2700000" algn="tl">
                    <a:srgbClr val="000000">
                      <a:alpha val="43137"/>
                    </a:srgbClr>
                  </a:outerShdw>
                </a:effectLst>
                <a:cs typeface="B Nazanin" pitchFamily="2" charset="-78"/>
              </a:endParaRPr>
            </a:p>
          </p:txBody>
        </p:sp>
      </p:grpSp>
      <p:grpSp>
        <p:nvGrpSpPr>
          <p:cNvPr id="20" name="Group 19"/>
          <p:cNvGrpSpPr/>
          <p:nvPr/>
        </p:nvGrpSpPr>
        <p:grpSpPr>
          <a:xfrm>
            <a:off x="3581400" y="4114800"/>
            <a:ext cx="1981200" cy="1237488"/>
            <a:chOff x="5943600" y="3124200"/>
            <a:chExt cx="1981200" cy="1560429"/>
          </a:xfrm>
        </p:grpSpPr>
        <p:sp>
          <p:nvSpPr>
            <p:cNvPr id="21" name="Oval 20"/>
            <p:cNvSpPr/>
            <p:nvPr/>
          </p:nvSpPr>
          <p:spPr>
            <a:xfrm>
              <a:off x="5943600" y="3124200"/>
              <a:ext cx="1981200" cy="1560429"/>
            </a:xfrm>
            <a:prstGeom prst="ellipse">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781800" y="3200400"/>
              <a:ext cx="914400" cy="782401"/>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گردآوری اطلاعات</a:t>
              </a:r>
              <a:endParaRPr lang="en-US" b="1" dirty="0">
                <a:effectLst>
                  <a:outerShdw blurRad="38100" dist="38100" dir="2700000" algn="tl">
                    <a:srgbClr val="000000">
                      <a:alpha val="43137"/>
                    </a:srgbClr>
                  </a:outerShdw>
                </a:effectLst>
                <a:cs typeface="B Nazanin" pitchFamily="2" charset="-78"/>
              </a:endParaRPr>
            </a:p>
          </p:txBody>
        </p:sp>
        <p:sp>
          <p:nvSpPr>
            <p:cNvPr id="23" name="TextBox 22"/>
            <p:cNvSpPr txBox="1"/>
            <p:nvPr/>
          </p:nvSpPr>
          <p:spPr>
            <a:xfrm>
              <a:off x="5943600" y="3733800"/>
              <a:ext cx="762000" cy="447086"/>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تفسیر</a:t>
              </a:r>
              <a:endParaRPr lang="en-US" b="1" dirty="0">
                <a:effectLst>
                  <a:outerShdw blurRad="38100" dist="38100" dir="2700000" algn="tl">
                    <a:srgbClr val="000000">
                      <a:alpha val="43137"/>
                    </a:srgbClr>
                  </a:outerShdw>
                </a:effectLst>
                <a:cs typeface="B Nazanin" pitchFamily="2" charset="-78"/>
              </a:endParaRPr>
            </a:p>
          </p:txBody>
        </p:sp>
        <p:sp>
          <p:nvSpPr>
            <p:cNvPr id="24" name="TextBox 23"/>
            <p:cNvSpPr txBox="1"/>
            <p:nvPr/>
          </p:nvSpPr>
          <p:spPr>
            <a:xfrm>
              <a:off x="6934200" y="4138863"/>
              <a:ext cx="609600" cy="447086"/>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B Nazanin" pitchFamily="2" charset="-78"/>
                </a:rPr>
                <a:t>مورد</a:t>
              </a:r>
              <a:endParaRPr lang="en-US" b="1" dirty="0">
                <a:effectLst>
                  <a:outerShdw blurRad="38100" dist="38100" dir="2700000" algn="tl">
                    <a:srgbClr val="000000">
                      <a:alpha val="43137"/>
                    </a:srgbClr>
                  </a:outerShdw>
                </a:effectLst>
                <a:cs typeface="B Nazanin" pitchFamily="2" charset="-78"/>
              </a:endParaRPr>
            </a:p>
          </p:txBody>
        </p:sp>
      </p:grpSp>
      <p:cxnSp>
        <p:nvCxnSpPr>
          <p:cNvPr id="46" name="Straight Arrow Connector 45"/>
          <p:cNvCxnSpPr/>
          <p:nvPr/>
        </p:nvCxnSpPr>
        <p:spPr>
          <a:xfrm>
            <a:off x="3200400" y="3581400"/>
            <a:ext cx="838200" cy="609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V="1">
            <a:off x="5029200" y="3581400"/>
            <a:ext cx="838200" cy="609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53" name="TextBox 52"/>
          <p:cNvSpPr txBox="1"/>
          <p:nvPr/>
        </p:nvSpPr>
        <p:spPr>
          <a:xfrm rot="19894741">
            <a:off x="5892265" y="4815401"/>
            <a:ext cx="1297117" cy="400110"/>
          </a:xfrm>
          <a:prstGeom prst="rect">
            <a:avLst/>
          </a:prstGeom>
          <a:noFill/>
        </p:spPr>
        <p:txBody>
          <a:bodyPr wrap="square" rtlCol="0">
            <a:spAutoFit/>
          </a:bodyPr>
          <a:lstStyle/>
          <a:p>
            <a:pPr algn="ctr"/>
            <a:r>
              <a:rPr lang="fa-IR" sz="2000" b="1" dirty="0" smtClean="0">
                <a:solidFill>
                  <a:schemeClr val="bg1"/>
                </a:solidFill>
                <a:cs typeface="B Nazanin" pitchFamily="2" charset="-78"/>
              </a:rPr>
              <a:t>مقایسه</a:t>
            </a:r>
            <a:endParaRPr lang="en-US" sz="2000" b="1" dirty="0">
              <a:solidFill>
                <a:schemeClr val="bg1"/>
              </a:solidFill>
              <a:cs typeface="B Nazanin" pitchFamily="2" charset="-78"/>
            </a:endParaRPr>
          </a:p>
        </p:txBody>
      </p:sp>
      <p:sp>
        <p:nvSpPr>
          <p:cNvPr id="54" name="TextBox 53"/>
          <p:cNvSpPr txBox="1"/>
          <p:nvPr/>
        </p:nvSpPr>
        <p:spPr>
          <a:xfrm rot="2088637">
            <a:off x="1750741" y="4677839"/>
            <a:ext cx="1297117" cy="400110"/>
          </a:xfrm>
          <a:prstGeom prst="rect">
            <a:avLst/>
          </a:prstGeom>
          <a:noFill/>
        </p:spPr>
        <p:txBody>
          <a:bodyPr wrap="square" rtlCol="0">
            <a:spAutoFit/>
          </a:bodyPr>
          <a:lstStyle/>
          <a:p>
            <a:pPr algn="ctr"/>
            <a:r>
              <a:rPr lang="fa-IR" sz="2000" b="1" dirty="0" smtClean="0">
                <a:solidFill>
                  <a:schemeClr val="bg1"/>
                </a:solidFill>
                <a:cs typeface="B Nazanin" pitchFamily="2" charset="-78"/>
              </a:rPr>
              <a:t>مقایسه</a:t>
            </a:r>
            <a:endParaRPr lang="en-US" sz="2000" b="1" dirty="0">
              <a:solidFill>
                <a:schemeClr val="bg1"/>
              </a:solidFill>
              <a:cs typeface="B Nazanin" pitchFamily="2" charset="-78"/>
            </a:endParaRPr>
          </a:p>
        </p:txBody>
      </p:sp>
      <p:sp>
        <p:nvSpPr>
          <p:cNvPr id="55" name="Title 54"/>
          <p:cNvSpPr txBox="1">
            <a:spLocks noGrp="1"/>
          </p:cNvSpPr>
          <p:nvPr>
            <p:ph type="title"/>
          </p:nvPr>
        </p:nvSpPr>
        <p:spPr>
          <a:prstGeom prst="rect">
            <a:avLst/>
          </a:prstGeom>
          <a:noFill/>
        </p:spPr>
        <p:txBody>
          <a:bodyPr wrap="square" rtlCol="0">
            <a:spAutoFit/>
          </a:bodyPr>
          <a:lstStyle/>
          <a:p>
            <a:pPr algn="ctr"/>
            <a:r>
              <a:rPr lang="fa-IR" sz="2000" b="1" dirty="0" smtClean="0">
                <a:solidFill>
                  <a:schemeClr val="bg1"/>
                </a:solidFill>
                <a:cs typeface="B Nazanin" pitchFamily="2" charset="-78"/>
              </a:rPr>
              <a:t>مقایسه</a:t>
            </a:r>
            <a:endParaRPr lang="en-US" sz="2000" b="1" dirty="0">
              <a:solidFill>
                <a:schemeClr val="bg1"/>
              </a:solidFill>
              <a:cs typeface="B Nazanin" pitchFamily="2" charset="-78"/>
            </a:endParaRPr>
          </a:p>
        </p:txBody>
      </p:sp>
      <p:sp>
        <p:nvSpPr>
          <p:cNvPr id="56" name="TextBox 55"/>
          <p:cNvSpPr txBox="1"/>
          <p:nvPr/>
        </p:nvSpPr>
        <p:spPr>
          <a:xfrm rot="19641981">
            <a:off x="4663579" y="3458892"/>
            <a:ext cx="1066800" cy="369332"/>
          </a:xfrm>
          <a:prstGeom prst="rect">
            <a:avLst/>
          </a:prstGeom>
          <a:noFill/>
        </p:spPr>
        <p:txBody>
          <a:bodyPr wrap="square" rtlCol="0">
            <a:spAutoFit/>
          </a:bodyPr>
          <a:lstStyle/>
          <a:p>
            <a:r>
              <a:rPr lang="fa-IR" b="1" dirty="0" smtClean="0">
                <a:cs typeface="B Nazanin" pitchFamily="2" charset="-78"/>
              </a:rPr>
              <a:t>نمونه گیری</a:t>
            </a:r>
            <a:endParaRPr lang="en-US" b="1" dirty="0">
              <a:cs typeface="B Nazanin" pitchFamily="2" charset="-78"/>
            </a:endParaRPr>
          </a:p>
        </p:txBody>
      </p:sp>
      <p:sp>
        <p:nvSpPr>
          <p:cNvPr id="57" name="TextBox 56"/>
          <p:cNvSpPr txBox="1"/>
          <p:nvPr/>
        </p:nvSpPr>
        <p:spPr>
          <a:xfrm rot="1995376">
            <a:off x="3342214" y="3517048"/>
            <a:ext cx="1182514" cy="369332"/>
          </a:xfrm>
          <a:prstGeom prst="rect">
            <a:avLst/>
          </a:prstGeom>
          <a:noFill/>
        </p:spPr>
        <p:txBody>
          <a:bodyPr wrap="square" rtlCol="0">
            <a:spAutoFit/>
          </a:bodyPr>
          <a:lstStyle/>
          <a:p>
            <a:r>
              <a:rPr lang="fa-IR" b="1" dirty="0" smtClean="0">
                <a:cs typeface="B Nazanin" pitchFamily="2" charset="-78"/>
              </a:rPr>
              <a:t>نمونه گیری</a:t>
            </a:r>
            <a:endParaRPr lang="en-US" b="1" dirty="0">
              <a:cs typeface="B Nazanin" pitchFamily="2" charset="-78"/>
            </a:endParaRPr>
          </a:p>
        </p:txBody>
      </p:sp>
      <p:sp>
        <p:nvSpPr>
          <p:cNvPr id="58" name="Rounded Rectangle 57"/>
          <p:cNvSpPr/>
          <p:nvPr/>
        </p:nvSpPr>
        <p:spPr>
          <a:xfrm>
            <a:off x="7924800" y="2895600"/>
            <a:ext cx="990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1"/>
            <a:r>
              <a:rPr lang="fa-IR" sz="1600" b="1" dirty="0" smtClean="0">
                <a:solidFill>
                  <a:srgbClr val="FFFF00"/>
                </a:solidFill>
                <a:effectLst>
                  <a:outerShdw blurRad="38100" dist="38100" dir="2700000" algn="tl">
                    <a:srgbClr val="000000">
                      <a:alpha val="43137"/>
                    </a:srgbClr>
                  </a:outerShdw>
                </a:effectLst>
                <a:cs typeface="B Nazanin" pitchFamily="2" charset="-78"/>
              </a:rPr>
              <a:t>مفروضات اولیه</a:t>
            </a:r>
            <a:endParaRPr lang="en-US" sz="1600" b="1" dirty="0">
              <a:solidFill>
                <a:srgbClr val="FFFF00"/>
              </a:solidFill>
              <a:effectLst>
                <a:outerShdw blurRad="38100" dist="38100" dir="2700000" algn="tl">
                  <a:srgbClr val="000000">
                    <a:alpha val="43137"/>
                  </a:srgbClr>
                </a:outerShdw>
              </a:effectLst>
              <a:cs typeface="B Nazanin" pitchFamily="2" charset="-78"/>
            </a:endParaRPr>
          </a:p>
        </p:txBody>
      </p:sp>
      <p:sp>
        <p:nvSpPr>
          <p:cNvPr id="59" name="Rounded Rectangle 58"/>
          <p:cNvSpPr/>
          <p:nvPr/>
        </p:nvSpPr>
        <p:spPr>
          <a:xfrm>
            <a:off x="304800" y="2895600"/>
            <a:ext cx="838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a-IR" b="1" dirty="0" smtClean="0">
                <a:solidFill>
                  <a:srgbClr val="FFFF00"/>
                </a:solidFill>
                <a:effectLst>
                  <a:outerShdw blurRad="38100" dist="38100" dir="2700000" algn="tl">
                    <a:srgbClr val="000000">
                      <a:alpha val="43137"/>
                    </a:srgbClr>
                  </a:outerShdw>
                </a:effectLst>
                <a:cs typeface="B Nazanin" pitchFamily="2" charset="-78"/>
              </a:rPr>
              <a:t>نظریه</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
        <p:nvSpPr>
          <p:cNvPr id="63" name="Left Arrow 62"/>
          <p:cNvSpPr/>
          <p:nvPr/>
        </p:nvSpPr>
        <p:spPr>
          <a:xfrm>
            <a:off x="7620000" y="3429000"/>
            <a:ext cx="304800"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5" name="Left Arrow 64"/>
          <p:cNvSpPr/>
          <p:nvPr/>
        </p:nvSpPr>
        <p:spPr>
          <a:xfrm>
            <a:off x="1143000" y="3429000"/>
            <a:ext cx="304800"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cSld>
  <p:clrMapOvr>
    <a:masterClrMapping/>
  </p:clrMapOvr>
  <p:transition>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2971800" y="6324600"/>
            <a:ext cx="3352800" cy="365125"/>
          </a:xfrm>
        </p:spPr>
        <p:style>
          <a:lnRef idx="2">
            <a:schemeClr val="accent1">
              <a:shade val="50000"/>
            </a:schemeClr>
          </a:lnRef>
          <a:fillRef idx="1">
            <a:schemeClr val="accent1"/>
          </a:fillRef>
          <a:effectRef idx="0">
            <a:schemeClr val="accent1"/>
          </a:effectRef>
          <a:fontRef idx="none"/>
        </p:style>
        <p:txBody>
          <a:bodyPr/>
          <a:lstStyle/>
          <a:p>
            <a:endParaRPr lang="en-US" dirty="0"/>
          </a:p>
        </p:txBody>
      </p:sp>
      <p:sp>
        <p:nvSpPr>
          <p:cNvPr id="165890" name="Rectangle 2"/>
          <p:cNvSpPr>
            <a:spLocks noGrp="1" noChangeArrowheads="1"/>
          </p:cNvSpPr>
          <p:nvPr>
            <p:ph type="title"/>
          </p:nvPr>
        </p:nvSpPr>
        <p:spPr>
          <a:xfrm>
            <a:off x="723900" y="228600"/>
            <a:ext cx="7772400" cy="495300"/>
          </a:xfrm>
        </p:spPr>
        <p:txBody>
          <a:bodyPr>
            <a:normAutofit fontScale="90000"/>
          </a:bodyPr>
          <a:lstStyle/>
          <a:p>
            <a:r>
              <a:rPr lang="en-US" sz="4000">
                <a:solidFill>
                  <a:schemeClr val="tx1"/>
                </a:solidFill>
              </a:rPr>
              <a:t>The literature review process</a:t>
            </a:r>
          </a:p>
        </p:txBody>
      </p:sp>
      <p:pic>
        <p:nvPicPr>
          <p:cNvPr id="165891" name="Picture 3" descr="C03NF001"/>
          <p:cNvPicPr>
            <a:picLocks noChangeAspect="1" noChangeArrowheads="1"/>
          </p:cNvPicPr>
          <p:nvPr/>
        </p:nvPicPr>
        <p:blipFill>
          <a:blip r:embed="rId2" cstate="print">
            <a:lum bright="-12000" contrast="-6000"/>
          </a:blip>
          <a:srcRect/>
          <a:stretch>
            <a:fillRect/>
          </a:stretch>
        </p:blipFill>
        <p:spPr bwMode="auto">
          <a:xfrm>
            <a:off x="381000" y="381000"/>
            <a:ext cx="8458200" cy="6019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cover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lgn="just" rtl="1">
              <a:buNone/>
            </a:pPr>
            <a:r>
              <a:rPr lang="fa-IR" b="1" dirty="0" smtClean="0">
                <a:solidFill>
                  <a:srgbClr val="FFFF00"/>
                </a:solidFill>
                <a:effectLst>
                  <a:outerShdw blurRad="38100" dist="38100" dir="2700000" algn="tl">
                    <a:srgbClr val="000000">
                      <a:alpha val="43137"/>
                    </a:srgbClr>
                  </a:outerShdw>
                </a:effectLst>
                <a:cs typeface="B Nazanin" pitchFamily="2" charset="-78"/>
              </a:rPr>
              <a:t>درک اولیه از واقعیت های مورد مطالعه به عنوان فهم مقدماتی تلقی می شود که با افزودن اطلاعات جدید و ناسازگار از این درک اولیه فراتر می رویم. این پیش فرضهای اولیه به منزله دیدگاهی به موضوع مورد مطالعه و روایت هایی مقدماتی از فهم موضوعیت می یابند که در طول تحقیق دوباره تدوین می شوند، و مهم تر از همه در طول فرایند تحقیق شرح و بسط می یابند. </a:t>
            </a:r>
          </a:p>
          <a:p>
            <a:pPr algn="just" rtl="1"/>
            <a:r>
              <a:rPr lang="fa-IR" b="1" dirty="0" smtClean="0">
                <a:solidFill>
                  <a:srgbClr val="FFFF00"/>
                </a:solidFill>
                <a:effectLst>
                  <a:outerShdw blurRad="38100" dist="38100" dir="2700000" algn="tl">
                    <a:srgbClr val="000000">
                      <a:alpha val="43137"/>
                    </a:srgbClr>
                  </a:outerShdw>
                </a:effectLst>
                <a:cs typeface="B Nazanin" pitchFamily="2" charset="-78"/>
              </a:rPr>
              <a:t>غالباً تفکیک فرایند تحقیق در پژوهش کیفی به مراحل مجزا از یکدیگر کار دشواری است.</a:t>
            </a:r>
          </a:p>
          <a:p>
            <a:pPr algn="just" rtl="1"/>
            <a:r>
              <a:rPr lang="fa-IR" b="1" dirty="0" smtClean="0">
                <a:solidFill>
                  <a:srgbClr val="FFFF00"/>
                </a:solidFill>
                <a:effectLst>
                  <a:outerShdw blurRad="38100" dist="38100" dir="2700000" algn="tl">
                    <a:srgbClr val="000000">
                      <a:alpha val="43137"/>
                    </a:srgbClr>
                  </a:outerShdw>
                </a:effectLst>
                <a:cs typeface="B Nazanin" pitchFamily="2" charset="-78"/>
              </a:rPr>
              <a:t>تحقیق کیفی توان بالقوه واقعی خود را هنگامی آشکار می کند که بخش های مهم فرایند تحقیق به یکدیگر پیوند خورده باشند.</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42560"/>
          </a:xfrm>
        </p:spPr>
        <p:txBody>
          <a:bodyPr>
            <a:normAutofit/>
          </a:bodyPr>
          <a:lstStyle/>
          <a:p>
            <a:pPr algn="just" rtl="1">
              <a:buNone/>
            </a:pPr>
            <a:r>
              <a:rPr lang="fa-IR" b="1" dirty="0" smtClean="0">
                <a:solidFill>
                  <a:srgbClr val="FFFF00"/>
                </a:solidFill>
                <a:effectLst>
                  <a:outerShdw blurRad="38100" dist="38100" dir="2700000" algn="tl">
                    <a:srgbClr val="000000">
                      <a:alpha val="43137"/>
                    </a:srgbClr>
                  </a:outerShdw>
                </a:effectLst>
                <a:cs typeface="B Nazanin" pitchFamily="2" charset="-78"/>
              </a:rPr>
              <a:t>پژوهش کیفی به عنوان جنبشی اصلاح گرایانه از سال 1970 در دانشگاهها شروع شد. </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pPr algn="just" rtl="1">
              <a:buNone/>
            </a:pPr>
            <a:r>
              <a:rPr lang="fa-IR" b="1" dirty="0" smtClean="0">
                <a:solidFill>
                  <a:srgbClr val="FFFF00"/>
                </a:solidFill>
                <a:effectLst>
                  <a:outerShdw blurRad="38100" dist="38100" dir="2700000" algn="tl">
                    <a:srgbClr val="000000">
                      <a:alpha val="43137"/>
                    </a:srgbClr>
                  </a:outerShdw>
                </a:effectLst>
                <a:cs typeface="B Nazanin" pitchFamily="2" charset="-78"/>
              </a:rPr>
              <a:t>این پژوهش تلاش و کوششی اندیشمندانه برای معنادار کردن واقعیات است. ابعاد پژوهش کیفی یک عملکرد تلفیقی برای پژوهشگران دارد (</a:t>
            </a:r>
            <a:r>
              <a:rPr lang="en-US" b="1" dirty="0" smtClean="0">
                <a:solidFill>
                  <a:srgbClr val="FFFF00"/>
                </a:solidFill>
                <a:effectLst>
                  <a:outerShdw blurRad="38100" dist="38100" dir="2700000" algn="tl">
                    <a:srgbClr val="000000">
                      <a:alpha val="43137"/>
                    </a:srgbClr>
                  </a:outerShdw>
                </a:effectLst>
                <a:cs typeface="B Nazanin" pitchFamily="2" charset="-78"/>
              </a:rPr>
              <a:t>Jones, 2004</a:t>
            </a:r>
            <a:r>
              <a:rPr lang="fa-IR" b="1" dirty="0" smtClean="0">
                <a:solidFill>
                  <a:srgbClr val="FFFF00"/>
                </a:solidFill>
                <a:effectLst>
                  <a:outerShdw blurRad="38100" dist="38100" dir="2700000" algn="tl">
                    <a:srgbClr val="000000">
                      <a:alpha val="43137"/>
                    </a:srgbClr>
                  </a:outerShdw>
                </a:effectLst>
                <a:cs typeface="B Nazanin" pitchFamily="2" charset="-78"/>
              </a:rPr>
              <a:t> ).</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pPr algn="just" rtl="1">
              <a:buNone/>
            </a:pPr>
            <a:r>
              <a:rPr lang="fa-IR" b="1" dirty="0" smtClean="0">
                <a:solidFill>
                  <a:srgbClr val="FFFF00"/>
                </a:solidFill>
                <a:effectLst>
                  <a:outerShdw blurRad="38100" dist="38100" dir="2700000" algn="tl">
                    <a:srgbClr val="000000">
                      <a:alpha val="43137"/>
                    </a:srgbClr>
                  </a:outerShdw>
                </a:effectLst>
                <a:cs typeface="B Nazanin" pitchFamily="2" charset="-78"/>
              </a:rPr>
              <a:t>نورمن دنزین و یووانا لینکلن پیشنهاد کردند: پژوهش کیفی ماهیتاً چند روشی است و متضمن رویکردی تفسیری و طبیعت گرایانه به موضوع مورد مطالعه است. این بدان معناست که پژوهشگران کیفی، اشیاء رادر موقعیتهای طبیعی آنها مطالعه می کنند و می کوشند پدیده ها را برحسب معناهایی که مردم به آنها می دهند، مفهوم سازی یا تفسیر کنند ( بورگ و گال ، 1383).</a:t>
            </a:r>
            <a:endParaRPr lang="en-US"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endParaRPr lang="en-US" dirty="0"/>
          </a:p>
        </p:txBody>
      </p:sp>
      <p:sp>
        <p:nvSpPr>
          <p:cNvPr id="119810" name="Rectangle 2"/>
          <p:cNvSpPr>
            <a:spLocks noGrp="1" noChangeArrowheads="1"/>
          </p:cNvSpPr>
          <p:nvPr>
            <p:ph type="title"/>
          </p:nvPr>
        </p:nvSpPr>
        <p:spPr>
          <a:xfrm>
            <a:off x="457200" y="704088"/>
            <a:ext cx="8229600" cy="896112"/>
          </a:xfrm>
        </p:spPr>
        <p:txBody>
          <a:bodyPr/>
          <a:lstStyle/>
          <a:p>
            <a:pPr algn="ctr"/>
            <a:r>
              <a:rPr lang="en-US" b="1" i="1" dirty="0">
                <a:solidFill>
                  <a:srgbClr val="FF0000"/>
                </a:solidFill>
                <a:effectLst>
                  <a:outerShdw blurRad="38100" dist="38100" dir="2700000" algn="tl">
                    <a:srgbClr val="000000">
                      <a:alpha val="43137"/>
                    </a:srgbClr>
                  </a:outerShdw>
                </a:effectLst>
              </a:rPr>
              <a:t>Inductive Research</a:t>
            </a:r>
          </a:p>
        </p:txBody>
      </p:sp>
      <p:pic>
        <p:nvPicPr>
          <p:cNvPr id="119811" name="Picture 3" descr="induct"/>
          <p:cNvPicPr>
            <a:picLocks noChangeAspect="1" noChangeArrowheads="1"/>
          </p:cNvPicPr>
          <p:nvPr/>
        </p:nvPicPr>
        <p:blipFill>
          <a:blip r:embed="rId2" cstate="print"/>
          <a:srcRect/>
          <a:stretch>
            <a:fillRect/>
          </a:stretch>
        </p:blipFill>
        <p:spPr bwMode="auto">
          <a:xfrm>
            <a:off x="533400" y="1905000"/>
            <a:ext cx="8001000" cy="3759200"/>
          </a:xfrm>
          <a:prstGeom prst="rect">
            <a:avLst/>
          </a:prstGeom>
          <a:noFill/>
        </p:spPr>
      </p:pic>
    </p:spTree>
  </p:cSld>
  <p:clrMapOvr>
    <a:masterClrMapping/>
  </p:clrMapOvr>
  <p:transition>
    <p:cover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cstate="print">
            <a:duotone>
              <a:prstClr val="black"/>
              <a:schemeClr val="accent1">
                <a:tint val="45000"/>
                <a:satMod val="400000"/>
              </a:schemeClr>
            </a:duotone>
            <a:lum contrast="5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685800"/>
            <a:ext cx="8229600" cy="914400"/>
          </a:xfrm>
        </p:spPr>
        <p:txBody>
          <a:bodyPr>
            <a:normAutofit fontScale="90000"/>
          </a:bodyPr>
          <a:lstStyle/>
          <a:p>
            <a:pPr algn="ctr"/>
            <a:r>
              <a:rPr lang="en-US" sz="4000" dirty="0"/>
              <a:t/>
            </a:r>
            <a:br>
              <a:rPr lang="en-US" sz="4000" dirty="0"/>
            </a:br>
            <a:r>
              <a:rPr lang="en-US" sz="4900" b="1" i="1" dirty="0" smtClean="0">
                <a:solidFill>
                  <a:srgbClr val="FF0000"/>
                </a:solidFill>
                <a:effectLst>
                  <a:outerShdw blurRad="38100" dist="38100" dir="2700000" algn="tl">
                    <a:srgbClr val="000000">
                      <a:alpha val="43137"/>
                    </a:srgbClr>
                  </a:outerShdw>
                </a:effectLst>
              </a:rPr>
              <a:t> Research Design 1</a:t>
            </a:r>
            <a:endParaRPr lang="en-US" sz="4900" i="1" dirty="0">
              <a:solidFill>
                <a:srgbClr val="FF0000"/>
              </a:solidFill>
              <a:effectLst>
                <a:outerShdw blurRad="38100" dist="38100" dir="2700000" algn="tl">
                  <a:srgbClr val="000000">
                    <a:alpha val="43137"/>
                  </a:srgbClr>
                </a:outerShdw>
              </a:effectLst>
            </a:endParaRPr>
          </a:p>
        </p:txBody>
      </p:sp>
      <p:sp>
        <p:nvSpPr>
          <p:cNvPr id="99331" name="Rectangle 3"/>
          <p:cNvSpPr>
            <a:spLocks noGrp="1" noChangeArrowheads="1"/>
          </p:cNvSpPr>
          <p:nvPr>
            <p:ph type="body" idx="1"/>
          </p:nvPr>
        </p:nvSpPr>
        <p:spPr>
          <a:xfrm>
            <a:off x="179388" y="1905000"/>
            <a:ext cx="8785225" cy="4953000"/>
          </a:xfrm>
        </p:spPr>
        <p:txBody>
          <a:bodyPr>
            <a:normAutofit/>
          </a:bodyPr>
          <a:lstStyle/>
          <a:p>
            <a:r>
              <a:rPr lang="en-US" sz="3200" b="1" dirty="0" smtClean="0">
                <a:solidFill>
                  <a:srgbClr val="FFFF00"/>
                </a:solidFill>
                <a:effectLst>
                  <a:outerShdw blurRad="38100" dist="38100" dir="2700000" algn="tl">
                    <a:srgbClr val="000000">
                      <a:alpha val="43137"/>
                    </a:srgbClr>
                  </a:outerShdw>
                </a:effectLst>
                <a:latin typeface="+mj-lt"/>
              </a:rPr>
              <a:t>Involves combining </a:t>
            </a:r>
            <a:r>
              <a:rPr lang="en-US" sz="3200" b="1" dirty="0">
                <a:solidFill>
                  <a:srgbClr val="FFFF00"/>
                </a:solidFill>
                <a:effectLst>
                  <a:outerShdw blurRad="38100" dist="38100" dir="2700000" algn="tl">
                    <a:srgbClr val="000000">
                      <a:alpha val="43137"/>
                    </a:srgbClr>
                  </a:outerShdw>
                </a:effectLst>
                <a:latin typeface="+mj-lt"/>
              </a:rPr>
              <a:t>the </a:t>
            </a:r>
            <a:r>
              <a:rPr lang="en-US" sz="3200" b="1" dirty="0" smtClean="0">
                <a:solidFill>
                  <a:srgbClr val="FFFF00"/>
                </a:solidFill>
                <a:effectLst>
                  <a:outerShdw blurRad="38100" dist="38100" dir="2700000" algn="tl">
                    <a:srgbClr val="000000">
                      <a:alpha val="43137"/>
                    </a:srgbClr>
                  </a:outerShdw>
                </a:effectLst>
                <a:latin typeface="+mj-lt"/>
              </a:rPr>
              <a:t>essential elements </a:t>
            </a:r>
            <a:r>
              <a:rPr lang="en-US" sz="3200" b="1" dirty="0">
                <a:solidFill>
                  <a:srgbClr val="FFFF00"/>
                </a:solidFill>
                <a:effectLst>
                  <a:outerShdw blurRad="38100" dist="38100" dir="2700000" algn="tl">
                    <a:srgbClr val="000000">
                      <a:alpha val="43137"/>
                    </a:srgbClr>
                  </a:outerShdw>
                </a:effectLst>
                <a:latin typeface="+mj-lt"/>
              </a:rPr>
              <a:t>of </a:t>
            </a:r>
            <a:r>
              <a:rPr lang="en-US" sz="3200" b="1" dirty="0" smtClean="0">
                <a:solidFill>
                  <a:srgbClr val="FFFF00"/>
                </a:solidFill>
                <a:effectLst>
                  <a:outerShdw blurRad="38100" dist="38100" dir="2700000" algn="tl">
                    <a:srgbClr val="000000">
                      <a:alpha val="43137"/>
                    </a:srgbClr>
                  </a:outerShdw>
                </a:effectLst>
                <a:latin typeface="+mj-lt"/>
              </a:rPr>
              <a:t> investigation </a:t>
            </a:r>
            <a:r>
              <a:rPr lang="en-US" sz="3200" b="1" dirty="0">
                <a:solidFill>
                  <a:srgbClr val="FFFF00"/>
                </a:solidFill>
                <a:effectLst>
                  <a:outerShdw blurRad="38100" dist="38100" dir="2700000" algn="tl">
                    <a:srgbClr val="000000">
                      <a:alpha val="43137"/>
                    </a:srgbClr>
                  </a:outerShdw>
                </a:effectLst>
                <a:latin typeface="+mj-lt"/>
              </a:rPr>
              <a:t>into an effective problem-solving sequence</a:t>
            </a:r>
            <a:r>
              <a:rPr lang="en-US" sz="3200" b="1" dirty="0" smtClean="0">
                <a:solidFill>
                  <a:srgbClr val="FFFF00"/>
                </a:solidFill>
                <a:effectLst>
                  <a:outerShdw blurRad="38100" dist="38100" dir="2700000" algn="tl">
                    <a:srgbClr val="000000">
                      <a:alpha val="43137"/>
                    </a:srgbClr>
                  </a:outerShdw>
                </a:effectLst>
                <a:latin typeface="+mj-lt"/>
              </a:rPr>
              <a:t>.</a:t>
            </a:r>
            <a:endParaRPr lang="en-US" sz="3200" b="1" dirty="0">
              <a:solidFill>
                <a:srgbClr val="FFFF00"/>
              </a:solidFill>
              <a:effectLst>
                <a:outerShdw blurRad="38100" dist="38100" dir="2700000" algn="tl">
                  <a:srgbClr val="000000">
                    <a:alpha val="43137"/>
                  </a:srgbClr>
                </a:outerShdw>
              </a:effectLst>
              <a:latin typeface="+mj-lt"/>
            </a:endParaRPr>
          </a:p>
          <a:p>
            <a:r>
              <a:rPr lang="en-US" sz="3200" b="1" dirty="0">
                <a:solidFill>
                  <a:srgbClr val="FFFF99"/>
                </a:solidFill>
                <a:effectLst>
                  <a:outerShdw blurRad="38100" dist="38100" dir="2700000" algn="tl">
                    <a:srgbClr val="000000">
                      <a:alpha val="43137"/>
                    </a:srgbClr>
                  </a:outerShdw>
                </a:effectLst>
                <a:latin typeface="+mj-lt"/>
              </a:rPr>
              <a:t>Guides the investigator in the process of collecting, analyzing, and interpreting of data</a:t>
            </a:r>
            <a:r>
              <a:rPr lang="en-US" sz="3200" b="1" dirty="0" smtClean="0">
                <a:solidFill>
                  <a:srgbClr val="FFFF99"/>
                </a:solidFill>
                <a:effectLst>
                  <a:outerShdw blurRad="38100" dist="38100" dir="2700000" algn="tl">
                    <a:srgbClr val="000000">
                      <a:alpha val="43137"/>
                    </a:srgbClr>
                  </a:outerShdw>
                </a:effectLst>
                <a:latin typeface="+mj-lt"/>
              </a:rPr>
              <a:t>.</a:t>
            </a:r>
            <a:endParaRPr lang="en-US" sz="3200" b="1" dirty="0">
              <a:solidFill>
                <a:srgbClr val="FFFF99"/>
              </a:solidFill>
              <a:effectLst>
                <a:outerShdw blurRad="38100" dist="38100" dir="2700000" algn="tl">
                  <a:srgbClr val="000000">
                    <a:alpha val="43137"/>
                  </a:srgbClr>
                </a:outerShdw>
              </a:effectLst>
              <a:latin typeface="+mj-lt"/>
            </a:endParaRPr>
          </a:p>
          <a:p>
            <a:r>
              <a:rPr lang="en-US" sz="3200" b="1" dirty="0">
                <a:solidFill>
                  <a:srgbClr val="FFFF00"/>
                </a:solidFill>
                <a:effectLst>
                  <a:outerShdw blurRad="38100" dist="38100" dir="2700000" algn="tl">
                    <a:srgbClr val="000000">
                      <a:alpha val="43137"/>
                    </a:srgbClr>
                  </a:outerShdw>
                </a:effectLst>
                <a:latin typeface="+mj-lt"/>
              </a:rPr>
              <a:t>It is a logical model of proof that allows the researcher to draw inferences concerning causal relations among the variables under investigation.</a:t>
            </a:r>
          </a:p>
          <a:p>
            <a:endParaRPr lang="en-US" sz="2400" dirty="0">
              <a:solidFill>
                <a:srgbClr val="FFFF00"/>
              </a:solidFill>
            </a:endParaRPr>
          </a:p>
          <a:p>
            <a:endParaRPr lang="en-US"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heckerboard(across)">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checkerboard(across)">
                                      <p:cBhvr>
                                        <p:cTn id="12" dur="500"/>
                                        <p:tgtEl>
                                          <p:spTgt spid="99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checkerboard(across)">
                                      <p:cBhvr>
                                        <p:cTn id="17" dur="500"/>
                                        <p:tgtEl>
                                          <p:spTgt spid="99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checkerboard(across)">
                                      <p:cBhvr>
                                        <p:cTn id="22" dur="5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z="5400" b="1" i="1" dirty="0" smtClean="0">
                <a:solidFill>
                  <a:srgbClr val="FF0000"/>
                </a:solidFill>
                <a:effectLst>
                  <a:outerShdw blurRad="38100" dist="38100" dir="2700000" algn="tl">
                    <a:srgbClr val="000000">
                      <a:alpha val="43137"/>
                    </a:srgbClr>
                  </a:outerShdw>
                </a:effectLst>
              </a:rPr>
              <a:t> Research Design 2</a:t>
            </a:r>
            <a:endParaRPr lang="en-US" b="1" i="1" dirty="0">
              <a:solidFill>
                <a:srgbClr val="FF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457200" y="2209800"/>
            <a:ext cx="8229600" cy="4114800"/>
          </a:xfrm>
        </p:spPr>
        <p:txBody>
          <a:bodyPr>
            <a:normAutofit/>
          </a:bodyPr>
          <a:lstStyle/>
          <a:p>
            <a:r>
              <a:rPr lang="en-US" sz="3200" b="1" dirty="0">
                <a:solidFill>
                  <a:srgbClr val="FFFF00"/>
                </a:solidFill>
                <a:effectLst>
                  <a:outerShdw blurRad="38100" dist="38100" dir="2700000" algn="tl">
                    <a:srgbClr val="000000">
                      <a:alpha val="43137"/>
                    </a:srgbClr>
                  </a:outerShdw>
                </a:effectLst>
                <a:latin typeface="+mj-lt"/>
              </a:rPr>
              <a:t>This document convinces the client that the research is needed.</a:t>
            </a:r>
          </a:p>
          <a:p>
            <a:r>
              <a:rPr lang="en-US" sz="3200" b="1" dirty="0">
                <a:solidFill>
                  <a:srgbClr val="FFFF00"/>
                </a:solidFill>
                <a:effectLst>
                  <a:outerShdw blurRad="38100" dist="38100" dir="2700000" algn="tl">
                    <a:srgbClr val="000000">
                      <a:alpha val="43137"/>
                    </a:srgbClr>
                  </a:outerShdw>
                </a:effectLst>
                <a:latin typeface="+mj-lt"/>
              </a:rPr>
              <a:t>It is a comprehensive compilation of what, why, how, when, where and how much.</a:t>
            </a:r>
          </a:p>
          <a:p>
            <a:r>
              <a:rPr lang="en-US" sz="3200" b="1" dirty="0">
                <a:solidFill>
                  <a:srgbClr val="FFFF00"/>
                </a:solidFill>
                <a:effectLst>
                  <a:outerShdw blurRad="38100" dist="38100" dir="2700000" algn="tl">
                    <a:srgbClr val="000000">
                      <a:alpha val="43137"/>
                    </a:srgbClr>
                  </a:outerShdw>
                </a:effectLst>
                <a:latin typeface="+mj-lt"/>
              </a:rPr>
              <a:t>Visuals are recommended but not required.</a:t>
            </a:r>
          </a:p>
          <a:p>
            <a:r>
              <a:rPr lang="en-US" sz="3200" b="1" dirty="0">
                <a:solidFill>
                  <a:srgbClr val="FFFF00"/>
                </a:solidFill>
                <a:effectLst>
                  <a:outerShdw blurRad="38100" dist="38100" dir="2700000" algn="tl">
                    <a:srgbClr val="000000">
                      <a:alpha val="43137"/>
                    </a:srgbClr>
                  </a:outerShdw>
                </a:effectLst>
                <a:latin typeface="+mj-lt"/>
              </a:rPr>
              <a:t>The report is divided into 8 sections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2" dur="500"/>
                                        <p:tgtEl>
                                          <p:spTgt spid="8195">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5" dur="500"/>
                                        <p:tgtEl>
                                          <p:spTgt spid="8195">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8" dur="500"/>
                                        <p:tgtEl>
                                          <p:spTgt spid="8195">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1"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مولفه های طرح تحقیق کیفی</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057400"/>
            <a:ext cx="8229600" cy="4267200"/>
          </a:xfrm>
        </p:spPr>
        <p:txBody>
          <a:bodyPr/>
          <a:lstStyle/>
          <a:p>
            <a:pPr algn="r" rtl="1"/>
            <a:r>
              <a:rPr lang="fa-IR" dirty="0" smtClean="0"/>
              <a:t>مقدمه طرح تحقیق ( اهداف مطالعه، ضرورتها و بیان مسائل)</a:t>
            </a:r>
          </a:p>
          <a:p>
            <a:pPr algn="r" rtl="1"/>
            <a:r>
              <a:rPr lang="fa-IR" dirty="0" smtClean="0"/>
              <a:t>سوالات پژوهشی</a:t>
            </a:r>
          </a:p>
          <a:p>
            <a:pPr algn="r" rtl="1"/>
            <a:r>
              <a:rPr lang="fa-IR" dirty="0" smtClean="0"/>
              <a:t>چارچوب نظری پژوهش</a:t>
            </a:r>
          </a:p>
          <a:p>
            <a:pPr algn="r" rtl="1"/>
            <a:r>
              <a:rPr lang="fa-IR" dirty="0" smtClean="0"/>
              <a:t>رویه های روش شناختی( روش مطالعه، روش انتخاب شرکت کنندگان در مطالعه، شیوه جمع آوری اطلاعات، شیوه تجزیه وتحلیل داده ها)</a:t>
            </a:r>
            <a:endParaRPr lang="en-US" dirty="0"/>
          </a:p>
        </p:txBody>
      </p:sp>
    </p:spTree>
  </p:cSld>
  <p:clrMapOvr>
    <a:masterClrMapping/>
  </p:clrMapOvr>
  <p:transition>
    <p:cover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914400"/>
            <a:ext cx="8229600" cy="838200"/>
          </a:xfrm>
        </p:spPr>
        <p:txBody>
          <a:bodyPr>
            <a:normAutofit/>
          </a:bodyPr>
          <a:lstStyle/>
          <a:p>
            <a:pPr algn="ctr"/>
            <a:r>
              <a:rPr lang="en-US" sz="4400" b="1" i="1" dirty="0" smtClean="0">
                <a:solidFill>
                  <a:srgbClr val="FF0000"/>
                </a:solidFill>
                <a:effectLst>
                  <a:outerShdw blurRad="38100" dist="38100" dir="2700000" algn="tl">
                    <a:srgbClr val="000000">
                      <a:alpha val="43137"/>
                    </a:srgbClr>
                  </a:outerShdw>
                </a:effectLst>
              </a:rPr>
              <a:t>Research Design 3</a:t>
            </a:r>
            <a:endParaRPr lang="en-US" sz="4400" b="1" i="1" dirty="0">
              <a:solidFill>
                <a:srgbClr val="FF0000"/>
              </a:solidFill>
              <a:effectLst>
                <a:outerShdw blurRad="38100" dist="38100" dir="2700000" algn="tl">
                  <a:srgbClr val="000000">
                    <a:alpha val="43137"/>
                  </a:srgbClr>
                </a:outerShdw>
              </a:effectLst>
            </a:endParaRPr>
          </a:p>
        </p:txBody>
      </p:sp>
      <p:sp>
        <p:nvSpPr>
          <p:cNvPr id="100355" name="Rectangle 3"/>
          <p:cNvSpPr>
            <a:spLocks noGrp="1" noChangeArrowheads="1"/>
          </p:cNvSpPr>
          <p:nvPr>
            <p:ph type="body" idx="1"/>
          </p:nvPr>
        </p:nvSpPr>
        <p:spPr>
          <a:xfrm>
            <a:off x="304800" y="2133600"/>
            <a:ext cx="8534400" cy="4535488"/>
          </a:xfrm>
        </p:spPr>
        <p:txBody>
          <a:bodyPr>
            <a:normAutofit fontScale="77500" lnSpcReduction="20000"/>
          </a:bodyPr>
          <a:lstStyle/>
          <a:p>
            <a:pPr>
              <a:lnSpc>
                <a:spcPct val="90000"/>
              </a:lnSpc>
            </a:pPr>
            <a:r>
              <a:rPr lang="en-US" sz="3600" b="1" i="1" dirty="0">
                <a:solidFill>
                  <a:srgbClr val="92D050"/>
                </a:solidFill>
                <a:effectLst>
                  <a:outerShdw blurRad="38100" dist="38100" dir="2700000" algn="tl">
                    <a:srgbClr val="000000">
                      <a:alpha val="43137"/>
                    </a:srgbClr>
                  </a:outerShdw>
                </a:effectLst>
                <a:latin typeface="+mj-lt"/>
              </a:rPr>
              <a:t>Four basic questions structure the issue of design: </a:t>
            </a:r>
          </a:p>
          <a:p>
            <a:pPr>
              <a:lnSpc>
                <a:spcPct val="90000"/>
              </a:lnSpc>
              <a:buFontTx/>
              <a:buNone/>
            </a:pPr>
            <a:endParaRPr lang="en-US" sz="2400" dirty="0">
              <a:latin typeface="+mj-lt"/>
            </a:endParaRPr>
          </a:p>
          <a:p>
            <a:pPr algn="just">
              <a:lnSpc>
                <a:spcPct val="90000"/>
              </a:lnSpc>
              <a:buFontTx/>
              <a:buNone/>
            </a:pPr>
            <a:r>
              <a:rPr lang="en-US" sz="2400" dirty="0">
                <a:solidFill>
                  <a:srgbClr val="000000"/>
                </a:solidFill>
                <a:latin typeface="+mj-lt"/>
              </a:rPr>
              <a:t>  </a:t>
            </a:r>
            <a:r>
              <a:rPr lang="en-US" sz="3000" dirty="0">
                <a:solidFill>
                  <a:srgbClr val="00CC00"/>
                </a:solidFill>
                <a:latin typeface="+mj-lt"/>
              </a:rPr>
              <a:t>(1)</a:t>
            </a:r>
            <a:r>
              <a:rPr lang="en-US" sz="3000" dirty="0">
                <a:latin typeface="+mj-lt"/>
              </a:rPr>
              <a:t> </a:t>
            </a:r>
            <a:r>
              <a:rPr lang="en-US" sz="3100" b="1" dirty="0">
                <a:solidFill>
                  <a:srgbClr val="FFFF00"/>
                </a:solidFill>
                <a:effectLst>
                  <a:outerShdw blurRad="38100" dist="38100" dir="2700000" algn="tl">
                    <a:srgbClr val="000000">
                      <a:alpha val="43137"/>
                    </a:srgbClr>
                  </a:outerShdw>
                </a:effectLst>
                <a:latin typeface="+mj-lt"/>
              </a:rPr>
              <a:t>How </a:t>
            </a:r>
            <a:r>
              <a:rPr lang="en-US" sz="3100" b="1" dirty="0">
                <a:solidFill>
                  <a:srgbClr val="FFFF99"/>
                </a:solidFill>
                <a:effectLst>
                  <a:outerShdw blurRad="38100" dist="38100" dir="2700000" algn="tl">
                    <a:srgbClr val="000000">
                      <a:alpha val="43137"/>
                    </a:srgbClr>
                  </a:outerShdw>
                </a:effectLst>
                <a:latin typeface="+mj-lt"/>
              </a:rPr>
              <a:t>will the design connect to the paradigm being used? 	</a:t>
            </a:r>
            <a:endParaRPr lang="en-US" sz="3100" b="1" dirty="0" smtClean="0">
              <a:solidFill>
                <a:srgbClr val="FFFF99"/>
              </a:solidFill>
              <a:effectLst>
                <a:outerShdw blurRad="38100" dist="38100" dir="2700000" algn="tl">
                  <a:srgbClr val="000000">
                    <a:alpha val="43137"/>
                  </a:srgbClr>
                </a:outerShdw>
              </a:effectLst>
              <a:latin typeface="+mj-lt"/>
            </a:endParaRPr>
          </a:p>
          <a:p>
            <a:pPr algn="just">
              <a:lnSpc>
                <a:spcPct val="90000"/>
              </a:lnSpc>
              <a:buFontTx/>
              <a:buNone/>
            </a:pPr>
            <a:r>
              <a:rPr lang="en-US" sz="3100" b="1" dirty="0" smtClean="0">
                <a:solidFill>
                  <a:srgbClr val="FFFF99"/>
                </a:solidFill>
                <a:effectLst>
                  <a:outerShdw blurRad="38100" dist="38100" dir="2700000" algn="tl">
                    <a:srgbClr val="000000">
                      <a:alpha val="43137"/>
                    </a:srgbClr>
                  </a:outerShdw>
                </a:effectLst>
                <a:latin typeface="+mj-lt"/>
              </a:rPr>
              <a:t>         That is how </a:t>
            </a:r>
            <a:r>
              <a:rPr lang="en-US" sz="3100" b="1" dirty="0">
                <a:solidFill>
                  <a:srgbClr val="FFFF99"/>
                </a:solidFill>
                <a:effectLst>
                  <a:outerShdw blurRad="38100" dist="38100" dir="2700000" algn="tl">
                    <a:srgbClr val="000000">
                      <a:alpha val="43137"/>
                    </a:srgbClr>
                  </a:outerShdw>
                </a:effectLst>
                <a:latin typeface="+mj-lt"/>
              </a:rPr>
              <a:t>will empirical materials be informed by and </a:t>
            </a:r>
            <a:r>
              <a:rPr lang="en-US" sz="3100" b="1" dirty="0" smtClean="0">
                <a:solidFill>
                  <a:srgbClr val="FFFF99"/>
                </a:solidFill>
                <a:effectLst>
                  <a:outerShdw blurRad="38100" dist="38100" dir="2700000" algn="tl">
                    <a:srgbClr val="000000">
                      <a:alpha val="43137"/>
                    </a:srgbClr>
                  </a:outerShdw>
                </a:effectLst>
                <a:latin typeface="+mj-lt"/>
              </a:rPr>
              <a:t>interact with the </a:t>
            </a:r>
            <a:r>
              <a:rPr lang="en-US" sz="3100" b="1" dirty="0">
                <a:solidFill>
                  <a:srgbClr val="FFFF99"/>
                </a:solidFill>
                <a:effectLst>
                  <a:outerShdw blurRad="38100" dist="38100" dir="2700000" algn="tl">
                    <a:srgbClr val="000000">
                      <a:alpha val="43137"/>
                    </a:srgbClr>
                  </a:outerShdw>
                </a:effectLst>
                <a:latin typeface="+mj-lt"/>
              </a:rPr>
              <a:t>paradigm in question? </a:t>
            </a:r>
            <a:endParaRPr lang="en-US" sz="3100" b="1" dirty="0" smtClean="0">
              <a:solidFill>
                <a:srgbClr val="FFFF99"/>
              </a:solidFill>
              <a:effectLst>
                <a:outerShdw blurRad="38100" dist="38100" dir="2700000" algn="tl">
                  <a:srgbClr val="000000">
                    <a:alpha val="43137"/>
                  </a:srgbClr>
                </a:outerShdw>
              </a:effectLst>
              <a:latin typeface="+mj-lt"/>
            </a:endParaRPr>
          </a:p>
          <a:p>
            <a:pPr algn="just">
              <a:lnSpc>
                <a:spcPct val="90000"/>
              </a:lnSpc>
              <a:buFontTx/>
              <a:buNone/>
            </a:pPr>
            <a:endParaRPr lang="en-US" sz="3100" b="1" dirty="0" smtClean="0">
              <a:effectLst>
                <a:outerShdw blurRad="38100" dist="38100" dir="2700000" algn="tl">
                  <a:srgbClr val="000000">
                    <a:alpha val="43137"/>
                  </a:srgbClr>
                </a:outerShdw>
              </a:effectLst>
              <a:latin typeface="+mj-lt"/>
            </a:endParaRPr>
          </a:p>
          <a:p>
            <a:pPr algn="just">
              <a:lnSpc>
                <a:spcPct val="90000"/>
              </a:lnSpc>
              <a:buFontTx/>
              <a:buNone/>
            </a:pPr>
            <a:r>
              <a:rPr lang="en-US" sz="3100" b="1" dirty="0" smtClean="0">
                <a:solidFill>
                  <a:srgbClr val="000000"/>
                </a:solidFill>
                <a:effectLst>
                  <a:outerShdw blurRad="38100" dist="38100" dir="2700000" algn="tl">
                    <a:srgbClr val="000000">
                      <a:alpha val="43137"/>
                    </a:srgbClr>
                  </a:outerShdw>
                </a:effectLst>
                <a:latin typeface="+mj-lt"/>
              </a:rPr>
              <a:t>   </a:t>
            </a:r>
            <a:r>
              <a:rPr lang="en-US" sz="3100" b="1" dirty="0">
                <a:solidFill>
                  <a:srgbClr val="00CC00"/>
                </a:solidFill>
                <a:effectLst>
                  <a:outerShdw blurRad="38100" dist="38100" dir="2700000" algn="tl">
                    <a:srgbClr val="000000">
                      <a:alpha val="43137"/>
                    </a:srgbClr>
                  </a:outerShdw>
                </a:effectLst>
                <a:latin typeface="+mj-lt"/>
              </a:rPr>
              <a:t>(2)</a:t>
            </a:r>
            <a:r>
              <a:rPr lang="en-US" sz="3100" b="1" dirty="0">
                <a:effectLst>
                  <a:outerShdw blurRad="38100" dist="38100" dir="2700000" algn="tl">
                    <a:srgbClr val="000000">
                      <a:alpha val="43137"/>
                    </a:srgbClr>
                  </a:outerShdw>
                </a:effectLst>
                <a:latin typeface="+mj-lt"/>
              </a:rPr>
              <a:t> </a:t>
            </a:r>
            <a:r>
              <a:rPr lang="en-US" sz="3100" b="1" dirty="0">
                <a:solidFill>
                  <a:srgbClr val="FFFF00"/>
                </a:solidFill>
                <a:effectLst>
                  <a:outerShdw blurRad="38100" dist="38100" dir="2700000" algn="tl">
                    <a:srgbClr val="000000">
                      <a:alpha val="43137"/>
                    </a:srgbClr>
                  </a:outerShdw>
                </a:effectLst>
                <a:latin typeface="+mj-lt"/>
              </a:rPr>
              <a:t>Who or what </a:t>
            </a:r>
            <a:r>
              <a:rPr lang="en-US" sz="3100" b="1" dirty="0">
                <a:solidFill>
                  <a:srgbClr val="FFFF99"/>
                </a:solidFill>
                <a:effectLst>
                  <a:outerShdw blurRad="38100" dist="38100" dir="2700000" algn="tl">
                    <a:srgbClr val="000000">
                      <a:alpha val="43137"/>
                    </a:srgbClr>
                  </a:outerShdw>
                </a:effectLst>
                <a:latin typeface="+mj-lt"/>
              </a:rPr>
              <a:t>will be studied? </a:t>
            </a:r>
          </a:p>
          <a:p>
            <a:pPr algn="just">
              <a:lnSpc>
                <a:spcPct val="90000"/>
              </a:lnSpc>
              <a:buFontTx/>
              <a:buNone/>
            </a:pPr>
            <a:endParaRPr lang="en-US" sz="3100" b="1" dirty="0">
              <a:effectLst>
                <a:outerShdw blurRad="38100" dist="38100" dir="2700000" algn="tl">
                  <a:srgbClr val="000000">
                    <a:alpha val="43137"/>
                  </a:srgbClr>
                </a:outerShdw>
              </a:effectLst>
              <a:latin typeface="+mj-lt"/>
            </a:endParaRPr>
          </a:p>
          <a:p>
            <a:pPr algn="just">
              <a:lnSpc>
                <a:spcPct val="90000"/>
              </a:lnSpc>
              <a:buFontTx/>
              <a:buNone/>
            </a:pPr>
            <a:r>
              <a:rPr lang="en-US" sz="3100" b="1" dirty="0">
                <a:solidFill>
                  <a:srgbClr val="000000"/>
                </a:solidFill>
                <a:effectLst>
                  <a:outerShdw blurRad="38100" dist="38100" dir="2700000" algn="tl">
                    <a:srgbClr val="000000">
                      <a:alpha val="43137"/>
                    </a:srgbClr>
                  </a:outerShdw>
                </a:effectLst>
                <a:latin typeface="+mj-lt"/>
              </a:rPr>
              <a:t>   </a:t>
            </a:r>
            <a:r>
              <a:rPr lang="en-US" sz="3100" b="1" dirty="0">
                <a:solidFill>
                  <a:srgbClr val="00CC00"/>
                </a:solidFill>
                <a:effectLst>
                  <a:outerShdw blurRad="38100" dist="38100" dir="2700000" algn="tl">
                    <a:srgbClr val="000000">
                      <a:alpha val="43137"/>
                    </a:srgbClr>
                  </a:outerShdw>
                </a:effectLst>
                <a:latin typeface="+mj-lt"/>
              </a:rPr>
              <a:t>(3)</a:t>
            </a:r>
            <a:r>
              <a:rPr lang="en-US" sz="3100" b="1" dirty="0">
                <a:solidFill>
                  <a:srgbClr val="FF0000"/>
                </a:solidFill>
                <a:effectLst>
                  <a:outerShdw blurRad="38100" dist="38100" dir="2700000" algn="tl">
                    <a:srgbClr val="000000">
                      <a:alpha val="43137"/>
                    </a:srgbClr>
                  </a:outerShdw>
                </a:effectLst>
                <a:latin typeface="+mj-lt"/>
              </a:rPr>
              <a:t> </a:t>
            </a:r>
            <a:r>
              <a:rPr lang="en-US" sz="3100" b="1" dirty="0">
                <a:solidFill>
                  <a:srgbClr val="FFFF00"/>
                </a:solidFill>
                <a:effectLst>
                  <a:outerShdw blurRad="38100" dist="38100" dir="2700000" algn="tl">
                    <a:srgbClr val="000000">
                      <a:alpha val="43137"/>
                    </a:srgbClr>
                  </a:outerShdw>
                </a:effectLst>
                <a:latin typeface="+mj-lt"/>
              </a:rPr>
              <a:t>What strategies </a:t>
            </a:r>
            <a:r>
              <a:rPr lang="en-US" sz="3100" b="1" dirty="0">
                <a:solidFill>
                  <a:srgbClr val="FFFF99"/>
                </a:solidFill>
                <a:effectLst>
                  <a:outerShdw blurRad="38100" dist="38100" dir="2700000" algn="tl">
                    <a:srgbClr val="000000">
                      <a:alpha val="43137"/>
                    </a:srgbClr>
                  </a:outerShdw>
                </a:effectLst>
                <a:latin typeface="+mj-lt"/>
              </a:rPr>
              <a:t>of inquiry will be used?</a:t>
            </a:r>
          </a:p>
          <a:p>
            <a:pPr algn="just">
              <a:lnSpc>
                <a:spcPct val="90000"/>
              </a:lnSpc>
              <a:buFontTx/>
              <a:buNone/>
            </a:pPr>
            <a:endParaRPr lang="en-US" sz="3100" b="1" dirty="0">
              <a:effectLst>
                <a:outerShdw blurRad="38100" dist="38100" dir="2700000" algn="tl">
                  <a:srgbClr val="000000">
                    <a:alpha val="43137"/>
                  </a:srgbClr>
                </a:outerShdw>
              </a:effectLst>
              <a:latin typeface="+mj-lt"/>
            </a:endParaRPr>
          </a:p>
          <a:p>
            <a:pPr algn="just">
              <a:lnSpc>
                <a:spcPct val="90000"/>
              </a:lnSpc>
              <a:buFontTx/>
              <a:buNone/>
            </a:pPr>
            <a:r>
              <a:rPr lang="en-US" sz="3100" b="1" dirty="0">
                <a:solidFill>
                  <a:srgbClr val="000000"/>
                </a:solidFill>
                <a:effectLst>
                  <a:outerShdw blurRad="38100" dist="38100" dir="2700000" algn="tl">
                    <a:srgbClr val="000000">
                      <a:alpha val="43137"/>
                    </a:srgbClr>
                  </a:outerShdw>
                </a:effectLst>
                <a:latin typeface="+mj-lt"/>
              </a:rPr>
              <a:t>   </a:t>
            </a:r>
            <a:r>
              <a:rPr lang="en-US" sz="3100" b="1" dirty="0">
                <a:solidFill>
                  <a:srgbClr val="00CC00"/>
                </a:solidFill>
                <a:effectLst>
                  <a:outerShdw blurRad="38100" dist="38100" dir="2700000" algn="tl">
                    <a:srgbClr val="000000">
                      <a:alpha val="43137"/>
                    </a:srgbClr>
                  </a:outerShdw>
                </a:effectLst>
                <a:latin typeface="+mj-lt"/>
              </a:rPr>
              <a:t>(4)</a:t>
            </a:r>
            <a:r>
              <a:rPr lang="en-US" sz="3100" b="1" dirty="0">
                <a:effectLst>
                  <a:outerShdw blurRad="38100" dist="38100" dir="2700000" algn="tl">
                    <a:srgbClr val="000000">
                      <a:alpha val="43137"/>
                    </a:srgbClr>
                  </a:outerShdw>
                </a:effectLst>
                <a:latin typeface="+mj-lt"/>
              </a:rPr>
              <a:t> </a:t>
            </a:r>
            <a:r>
              <a:rPr lang="en-US" sz="3100" b="1" dirty="0">
                <a:solidFill>
                  <a:srgbClr val="FFFF00"/>
                </a:solidFill>
                <a:effectLst>
                  <a:outerShdw blurRad="38100" dist="38100" dir="2700000" algn="tl">
                    <a:srgbClr val="000000">
                      <a:alpha val="43137"/>
                    </a:srgbClr>
                  </a:outerShdw>
                </a:effectLst>
                <a:latin typeface="+mj-lt"/>
              </a:rPr>
              <a:t>What methods or research tools </a:t>
            </a:r>
            <a:r>
              <a:rPr lang="en-US" sz="3100" b="1" dirty="0">
                <a:solidFill>
                  <a:srgbClr val="FFFF99"/>
                </a:solidFill>
                <a:effectLst>
                  <a:outerShdw blurRad="38100" dist="38100" dir="2700000" algn="tl">
                    <a:srgbClr val="000000">
                      <a:alpha val="43137"/>
                    </a:srgbClr>
                  </a:outerShdw>
                </a:effectLst>
                <a:latin typeface="+mj-lt"/>
              </a:rPr>
              <a:t>will be used for collecting 	and analyzing empirical materials?</a:t>
            </a:r>
          </a:p>
          <a:p>
            <a:pPr algn="just">
              <a:lnSpc>
                <a:spcPct val="90000"/>
              </a:lnSpc>
            </a:pPr>
            <a:endParaRPr lang="en-US" sz="2400"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heckerboard(across)">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12" dur="500"/>
                                        <p:tgtEl>
                                          <p:spTgt spid="100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00355">
                                            <p:txEl>
                                              <p:pRg st="3" end="3"/>
                                            </p:txEl>
                                          </p:spTgt>
                                        </p:tgtEl>
                                        <p:attrNameLst>
                                          <p:attrName>style.visibility</p:attrName>
                                        </p:attrNameLst>
                                      </p:cBhvr>
                                      <p:to>
                                        <p:strVal val="visible"/>
                                      </p:to>
                                    </p:set>
                                    <p:animEffect transition="in" filter="checkerboard(across)">
                                      <p:cBhvr>
                                        <p:cTn id="20" dur="500"/>
                                        <p:tgtEl>
                                          <p:spTgt spid="100355">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00355">
                                            <p:txEl>
                                              <p:pRg st="5" end="5"/>
                                            </p:txEl>
                                          </p:spTgt>
                                        </p:tgtEl>
                                        <p:attrNameLst>
                                          <p:attrName>style.visibility</p:attrName>
                                        </p:attrNameLst>
                                      </p:cBhvr>
                                      <p:to>
                                        <p:strVal val="visible"/>
                                      </p:to>
                                    </p:set>
                                    <p:animEffect transition="in" filter="checkerboard(across)">
                                      <p:cBhvr>
                                        <p:cTn id="23" dur="500"/>
                                        <p:tgtEl>
                                          <p:spTgt spid="100355">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00355">
                                            <p:txEl>
                                              <p:pRg st="7" end="7"/>
                                            </p:txEl>
                                          </p:spTgt>
                                        </p:tgtEl>
                                        <p:attrNameLst>
                                          <p:attrName>style.visibility</p:attrName>
                                        </p:attrNameLst>
                                      </p:cBhvr>
                                      <p:to>
                                        <p:strVal val="visible"/>
                                      </p:to>
                                    </p:set>
                                    <p:animEffect transition="in" filter="checkerboard(across)">
                                      <p:cBhvr>
                                        <p:cTn id="26" dur="500"/>
                                        <p:tgtEl>
                                          <p:spTgt spid="100355">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00355">
                                            <p:txEl>
                                              <p:pRg st="9" end="9"/>
                                            </p:txEl>
                                          </p:spTgt>
                                        </p:tgtEl>
                                        <p:attrNameLst>
                                          <p:attrName>style.visibility</p:attrName>
                                        </p:attrNameLst>
                                      </p:cBhvr>
                                      <p:to>
                                        <p:strVal val="visible"/>
                                      </p:to>
                                    </p:set>
                                    <p:animEffect transition="in" filter="checkerboard(across)">
                                      <p:cBhvr>
                                        <p:cTn id="29" dur="500"/>
                                        <p:tgtEl>
                                          <p:spTgt spid="100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b="1" i="1" dirty="0">
                <a:solidFill>
                  <a:srgbClr val="FF0000"/>
                </a:solidFill>
                <a:effectLst>
                  <a:outerShdw blurRad="38100" dist="38100" dir="2700000" algn="tl">
                    <a:srgbClr val="000000">
                      <a:alpha val="43137"/>
                    </a:srgbClr>
                  </a:outerShdw>
                </a:effectLst>
              </a:rPr>
              <a:t>1. Proposal Introduction</a:t>
            </a:r>
          </a:p>
        </p:txBody>
      </p:sp>
      <p:sp>
        <p:nvSpPr>
          <p:cNvPr id="7171" name="Rectangle 3"/>
          <p:cNvSpPr>
            <a:spLocks noGrp="1" noChangeArrowheads="1"/>
          </p:cNvSpPr>
          <p:nvPr>
            <p:ph type="body" idx="1"/>
          </p:nvPr>
        </p:nvSpPr>
        <p:spPr>
          <a:xfrm>
            <a:off x="457200" y="2133600"/>
            <a:ext cx="8229600" cy="4191000"/>
          </a:xfrm>
        </p:spPr>
        <p:txBody>
          <a:bodyPr>
            <a:normAutofit/>
          </a:bodyPr>
          <a:lstStyle/>
          <a:p>
            <a:pPr marL="609600" indent="-609600">
              <a:lnSpc>
                <a:spcPct val="90000"/>
              </a:lnSpc>
              <a:buFontTx/>
              <a:buNone/>
            </a:pPr>
            <a:r>
              <a:rPr lang="en-US" sz="2800" b="1" i="1" dirty="0">
                <a:solidFill>
                  <a:srgbClr val="FFFF00"/>
                </a:solidFill>
                <a:effectLst>
                  <a:outerShdw blurRad="38100" dist="38100" dir="2700000" algn="tl">
                    <a:srgbClr val="000000">
                      <a:alpha val="43137"/>
                    </a:srgbClr>
                  </a:outerShdw>
                </a:effectLst>
                <a:cs typeface="Times New Roman" pitchFamily="18" charset="0"/>
              </a:rPr>
              <a:t>Establishes the purpose and importance of the research</a:t>
            </a:r>
          </a:p>
          <a:p>
            <a:pPr marL="609600" indent="-609600">
              <a:lnSpc>
                <a:spcPct val="90000"/>
              </a:lnSpc>
            </a:pPr>
            <a:r>
              <a:rPr lang="en-US" sz="2800" b="1" i="1" dirty="0">
                <a:solidFill>
                  <a:srgbClr val="FFFF00"/>
                </a:solidFill>
                <a:effectLst>
                  <a:outerShdw blurRad="38100" dist="38100" dir="2700000" algn="tl">
                    <a:srgbClr val="000000">
                      <a:alpha val="43137"/>
                    </a:srgbClr>
                  </a:outerShdw>
                </a:effectLst>
                <a:cs typeface="Times New Roman" pitchFamily="18" charset="0"/>
              </a:rPr>
              <a:t>Short statement establishes area of concern and arouses interest</a:t>
            </a:r>
          </a:p>
          <a:p>
            <a:pPr marL="609600" indent="-609600">
              <a:lnSpc>
                <a:spcPct val="90000"/>
              </a:lnSpc>
            </a:pPr>
            <a:r>
              <a:rPr lang="en-US" sz="2800" b="1" i="1" dirty="0">
                <a:solidFill>
                  <a:srgbClr val="FFFF00"/>
                </a:solidFill>
                <a:effectLst>
                  <a:outerShdw blurRad="38100" dist="38100" dir="2700000" algn="tl">
                    <a:srgbClr val="000000">
                      <a:alpha val="43137"/>
                    </a:srgbClr>
                  </a:outerShdw>
                </a:effectLst>
                <a:cs typeface="Times New Roman" pitchFamily="18" charset="0"/>
              </a:rPr>
              <a:t>States purpose </a:t>
            </a:r>
          </a:p>
          <a:p>
            <a:pPr marL="609600" indent="-609600">
              <a:lnSpc>
                <a:spcPct val="90000"/>
              </a:lnSpc>
            </a:pPr>
            <a:r>
              <a:rPr lang="en-US" sz="2800" b="1" i="1" dirty="0">
                <a:solidFill>
                  <a:srgbClr val="FFFF00"/>
                </a:solidFill>
                <a:effectLst>
                  <a:outerShdw blurRad="38100" dist="38100" dir="2700000" algn="tl">
                    <a:srgbClr val="000000">
                      <a:alpha val="43137"/>
                    </a:srgbClr>
                  </a:outerShdw>
                </a:effectLst>
                <a:cs typeface="Times New Roman" pitchFamily="18" charset="0"/>
              </a:rPr>
              <a:t>Provides rationale for study with logical argument and documentation</a:t>
            </a:r>
          </a:p>
          <a:p>
            <a:pPr marL="609600" indent="-609600">
              <a:lnSpc>
                <a:spcPct val="90000"/>
              </a:lnSpc>
            </a:pPr>
            <a:r>
              <a:rPr lang="en-US" sz="2800" b="1" i="1" dirty="0">
                <a:solidFill>
                  <a:srgbClr val="FFFF00"/>
                </a:solidFill>
                <a:effectLst>
                  <a:outerShdw blurRad="38100" dist="38100" dir="2700000" algn="tl">
                    <a:srgbClr val="000000">
                      <a:alpha val="43137"/>
                    </a:srgbClr>
                  </a:outerShdw>
                </a:effectLst>
                <a:cs typeface="Times New Roman" pitchFamily="18" charset="0"/>
              </a:rPr>
              <a:t>Written in third </a:t>
            </a:r>
            <a:r>
              <a:rPr lang="en-US" sz="2800" b="1" i="1" dirty="0" smtClean="0">
                <a:solidFill>
                  <a:srgbClr val="FFFF00"/>
                </a:solidFill>
                <a:effectLst>
                  <a:outerShdw blurRad="38100" dist="38100" dir="2700000" algn="tl">
                    <a:srgbClr val="000000">
                      <a:alpha val="43137"/>
                    </a:srgbClr>
                  </a:outerShdw>
                </a:effectLst>
                <a:cs typeface="Times New Roman" pitchFamily="18" charset="0"/>
              </a:rPr>
              <a:t>person</a:t>
            </a:r>
            <a:endParaRPr lang="en-US" sz="2800" b="1" i="1" dirty="0">
              <a:solidFill>
                <a:srgbClr val="FFFF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12" dur="500"/>
                                        <p:tgtEl>
                                          <p:spTgt spid="717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5" dur="500"/>
                                        <p:tgtEl>
                                          <p:spTgt spid="7171">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8" dur="500"/>
                                        <p:tgtEl>
                                          <p:spTgt spid="7171">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1" dur="500"/>
                                        <p:tgtEl>
                                          <p:spTgt spid="7171">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checkerboard(across)">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b="1" i="1" dirty="0">
                <a:solidFill>
                  <a:srgbClr val="FF0000"/>
                </a:solidFill>
                <a:effectLst>
                  <a:outerShdw blurRad="38100" dist="38100" dir="2700000" algn="tl">
                    <a:srgbClr val="000000">
                      <a:alpha val="43137"/>
                    </a:srgbClr>
                  </a:outerShdw>
                </a:effectLst>
              </a:rPr>
              <a:t>2. Research Question</a:t>
            </a:r>
          </a:p>
        </p:txBody>
      </p:sp>
      <p:sp>
        <p:nvSpPr>
          <p:cNvPr id="9219" name="Rectangle 3"/>
          <p:cNvSpPr>
            <a:spLocks noGrp="1" noChangeArrowheads="1"/>
          </p:cNvSpPr>
          <p:nvPr>
            <p:ph type="body" idx="1"/>
          </p:nvPr>
        </p:nvSpPr>
        <p:spPr>
          <a:xfrm>
            <a:off x="457200" y="2286000"/>
            <a:ext cx="8229600" cy="4038600"/>
          </a:xfrm>
        </p:spPr>
        <p:txBody>
          <a:bodyPr>
            <a:normAutofit/>
          </a:bodyPr>
          <a:lstStyle/>
          <a:p>
            <a:pPr>
              <a:buFontTx/>
              <a:buNone/>
            </a:pPr>
            <a:r>
              <a:rPr lang="en-US" sz="3200" b="1" i="1" dirty="0">
                <a:solidFill>
                  <a:srgbClr val="FFFF00"/>
                </a:solidFill>
                <a:effectLst>
                  <a:outerShdw blurRad="38100" dist="38100" dir="2700000" algn="tl">
                    <a:srgbClr val="000000">
                      <a:alpha val="43137"/>
                    </a:srgbClr>
                  </a:outerShdw>
                </a:effectLst>
              </a:rPr>
              <a:t>Includes the question to which you need answers to develop the client’s campaign</a:t>
            </a:r>
          </a:p>
          <a:p>
            <a:r>
              <a:rPr lang="en-US" sz="3200" b="1" i="1" dirty="0">
                <a:solidFill>
                  <a:srgbClr val="FFFF00"/>
                </a:solidFill>
                <a:effectLst>
                  <a:outerShdw blurRad="38100" dist="38100" dir="2700000" algn="tl">
                    <a:srgbClr val="000000">
                      <a:alpha val="43137"/>
                    </a:srgbClr>
                  </a:outerShdw>
                </a:effectLst>
              </a:rPr>
              <a:t>Can be general or specific questions </a:t>
            </a:r>
          </a:p>
          <a:p>
            <a:r>
              <a:rPr lang="en-US" sz="3200" b="1" i="1" dirty="0">
                <a:solidFill>
                  <a:srgbClr val="FFFF00"/>
                </a:solidFill>
                <a:effectLst>
                  <a:outerShdw blurRad="38100" dist="38100" dir="2700000" algn="tl">
                    <a:srgbClr val="000000">
                      <a:alpha val="43137"/>
                    </a:srgbClr>
                  </a:outerShdw>
                </a:effectLst>
              </a:rPr>
              <a:t>Include limitations that might hinder the project (budget, subjects)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12" dur="500"/>
                                        <p:tgtEl>
                                          <p:spTgt spid="9219">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5" dur="500"/>
                                        <p:tgtEl>
                                          <p:spTgt spid="9219">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8"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سئوالات پژوهش</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133600"/>
            <a:ext cx="8229600" cy="4191000"/>
          </a:xfrm>
        </p:spPr>
        <p:txBody>
          <a:bodyPr>
            <a:normAutofit fontScale="92500" lnSpcReduction="10000"/>
          </a:bodyPr>
          <a:lstStyle/>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یکی از مهمترین مراحل تحقیق کیفی، نحوه صورتبندی سئوالات پژوهش است. باید توجه داشت تنها در ابتدای مطالعه با پرسش های تحقیق مواجه نیستیم، بلکه در طی مراحل تحقیق مرتباً این سئوالات را صورتبندی می کنیم : </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به هنگام مفهوم پردازی طرح تحقیق </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به هنگام ورود به میدان مطالعه</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به هنگام انتخاب نمونه ها</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به هنگام گرد آوری داده ها</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به هنگام تفسیر</a:t>
            </a:r>
          </a:p>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 </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3000"/>
          </a:srgb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228600"/>
          <a:ext cx="8229600" cy="609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457200" y="1676400"/>
            <a:ext cx="8229600" cy="4632960"/>
          </a:xfrm>
        </p:spPr>
        <p:txBody>
          <a:bodyPr/>
          <a:lstStyle/>
          <a:p>
            <a:pPr algn="just"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پژوهش کیفی، اصطلاحی عام برای رویکردهای مختلف تحقیق در زمینه تعلیم وتربیت و ارزشیابی تلقی می شود که با عناوین مختلفی چون قوم نگاری ، پژوهش میدانی و مشاهده توأم با مشارکت خوانده می شوند. این رویکردها برحسب سنن مختلف فلسفی و تحلیلی قابل تفکیک هستند . این سنن دارای ويژگیهای مشترکی نیز هستند که آنها را از پژوهشهای کمّی متمایز می کند(رضویه،1380). </a:t>
            </a:r>
            <a:endParaRPr lang="en-US" sz="3200" b="1" dirty="0" smtClean="0">
              <a:solidFill>
                <a:srgbClr val="FFFF00"/>
              </a:solidFill>
              <a:effectLst>
                <a:outerShdw blurRad="38100" dist="38100" dir="2700000" algn="tl">
                  <a:srgbClr val="000000">
                    <a:alpha val="43137"/>
                  </a:srgbClr>
                </a:outerShdw>
              </a:effectLst>
              <a:cs typeface="B Nazanin" pitchFamily="2" charset="-78"/>
            </a:endParaRPr>
          </a:p>
          <a:p>
            <a:pPr algn="just">
              <a:buNone/>
            </a:pPr>
            <a:endParaRPr lang="en-US" sz="3200" dirty="0" smtClean="0"/>
          </a:p>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انواع سوال های تحقیق</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057400"/>
            <a:ext cx="8229600" cy="4267200"/>
          </a:xfrm>
        </p:spPr>
        <p:txBody>
          <a:bodyPr>
            <a:normAutofit lnSpcReduction="10000"/>
          </a:bodyPr>
          <a:lstStyle/>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سوالاتی که به تشریح وضعیت های ثابت می پردازند شامل سوالاتی که به شرح چگونگی یک وضعیت مشخص و چگونگی دوام آن اقدام می کند.( از چه </a:t>
            </a:r>
            <a:r>
              <a:rPr lang="fa-IR" sz="2800" b="1" dirty="0" smtClean="0">
                <a:solidFill>
                  <a:srgbClr val="FFFF00"/>
                </a:solidFill>
                <a:effectLst>
                  <a:outerShdw blurRad="38100" dist="38100" dir="2700000" algn="tl">
                    <a:srgbClr val="000000">
                      <a:alpha val="43137"/>
                    </a:srgbClr>
                  </a:outerShdw>
                </a:effectLst>
                <a:cs typeface="B Nazanin" pitchFamily="2" charset="-78"/>
              </a:rPr>
              <a:t>نوعی)</a:t>
            </a:r>
            <a:endParaRPr lang="fa-IR" sz="2800" b="1" dirty="0" smtClean="0">
              <a:solidFill>
                <a:srgbClr val="FFFF00"/>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سوالاتی که فرایندها را تشریح می کنند شامل سوالاتی که به توصیف نحوه تحول و تغییر (علل، فرایندها، پیامدها واستراتژی ها) می پردازد.(چه ساختاری، علل آن، فرایندهای آن، پیامدهای آن)</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سوالات مولّد که خط سیر تحقیق را به سمت و سویی سودمند می کشاند وبه فرضیه ها، مقایسه های سودمند، گردآوری انواع خاصی از اطلاعات منجر می شود.</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b="1" i="1" dirty="0">
                <a:solidFill>
                  <a:srgbClr val="FF0000"/>
                </a:solidFill>
                <a:effectLst>
                  <a:outerShdw blurRad="38100" dist="38100" dir="2700000" algn="tl">
                    <a:srgbClr val="000000">
                      <a:alpha val="43137"/>
                    </a:srgbClr>
                  </a:outerShdw>
                </a:effectLst>
              </a:rPr>
              <a:t>3. Scope</a:t>
            </a:r>
          </a:p>
        </p:txBody>
      </p:sp>
      <p:sp>
        <p:nvSpPr>
          <p:cNvPr id="10243" name="Rectangle 3"/>
          <p:cNvSpPr>
            <a:spLocks noGrp="1" noChangeArrowheads="1"/>
          </p:cNvSpPr>
          <p:nvPr>
            <p:ph type="body" idx="1"/>
          </p:nvPr>
        </p:nvSpPr>
        <p:spPr>
          <a:xfrm>
            <a:off x="457200" y="2286000"/>
            <a:ext cx="8229600" cy="4038600"/>
          </a:xfrm>
        </p:spPr>
        <p:txBody>
          <a:bodyPr>
            <a:normAutofit/>
          </a:bodyPr>
          <a:lstStyle/>
          <a:p>
            <a:pPr>
              <a:buFontTx/>
              <a:buNone/>
            </a:pPr>
            <a:r>
              <a:rPr lang="en-US" sz="3200" b="1" i="1" dirty="0">
                <a:solidFill>
                  <a:srgbClr val="FFFF00"/>
                </a:solidFill>
                <a:effectLst>
                  <a:outerShdw blurRad="38100" dist="38100" dir="2700000" algn="tl">
                    <a:srgbClr val="000000">
                      <a:alpha val="43137"/>
                    </a:srgbClr>
                  </a:outerShdw>
                </a:effectLst>
              </a:rPr>
              <a:t>Here you discuss the background of the problem to include:</a:t>
            </a:r>
          </a:p>
          <a:p>
            <a:r>
              <a:rPr lang="en-US" sz="3200" b="1" i="1" dirty="0">
                <a:solidFill>
                  <a:srgbClr val="FFFF00"/>
                </a:solidFill>
                <a:effectLst>
                  <a:outerShdw blurRad="38100" dist="38100" dir="2700000" algn="tl">
                    <a:srgbClr val="000000">
                      <a:alpha val="43137"/>
                    </a:srgbClr>
                  </a:outerShdw>
                </a:effectLst>
              </a:rPr>
              <a:t>What do we already know?</a:t>
            </a:r>
          </a:p>
          <a:p>
            <a:r>
              <a:rPr lang="en-US" sz="3200" b="1" i="1" dirty="0">
                <a:solidFill>
                  <a:srgbClr val="FFFF00"/>
                </a:solidFill>
                <a:effectLst>
                  <a:outerShdw blurRad="38100" dist="38100" dir="2700000" algn="tl">
                    <a:srgbClr val="000000">
                      <a:alpha val="43137"/>
                    </a:srgbClr>
                  </a:outerShdw>
                </a:effectLst>
              </a:rPr>
              <a:t>How does this problem relate to what we already know or do?</a:t>
            </a:r>
          </a:p>
          <a:p>
            <a:r>
              <a:rPr lang="en-US" sz="3200" b="1" i="1" dirty="0">
                <a:solidFill>
                  <a:srgbClr val="FFFF00"/>
                </a:solidFill>
                <a:effectLst>
                  <a:outerShdw blurRad="38100" dist="38100" dir="2700000" algn="tl">
                    <a:srgbClr val="000000">
                      <a:alpha val="43137"/>
                    </a:srgbClr>
                  </a:outerShdw>
                </a:effectLst>
              </a:rPr>
              <a:t>Why is this method of investigation better than others?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5" dur="500"/>
                                        <p:tgtEl>
                                          <p:spTgt spid="1024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8" dur="500"/>
                                        <p:tgtEl>
                                          <p:spTgt spid="1024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21"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ادبیات تحقیق</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209800"/>
            <a:ext cx="8229600" cy="4114800"/>
          </a:xfrm>
        </p:spPr>
        <p:txBody>
          <a:bodyPr>
            <a:normAutofit/>
          </a:bodyPr>
          <a:lstStyle/>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در تحقیق کیفی از چندین نوع ادبیات تحقیق استفاده می شود:</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ادبیات نظری راجع به موضوع تحقیق</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ادبیات تجربی راجع به تحقیقات پیشین در حوزه مطالعاتی شما یا حوزه های مشابه</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ادبیات روش شناختی درباره نحوه انجام تحقیق </a:t>
            </a:r>
          </a:p>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ادبیات نظری و تجربی برای افزودن اطلاعات زمینه ای به داده ها، مقایسه و تعمیم یافته ها</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cover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153400" cy="1466088"/>
          </a:xfrm>
        </p:spPr>
        <p:txBody>
          <a:bodyPr>
            <a:normAutofit fontScale="90000"/>
          </a:bodyPr>
          <a:lstStyle/>
          <a:p>
            <a:pPr algn="ctr"/>
            <a:r>
              <a:rPr lang="fa-IR" sz="5400" b="1" dirty="0" smtClean="0">
                <a:solidFill>
                  <a:srgbClr val="FF0000"/>
                </a:solidFill>
                <a:effectLst>
                  <a:outerShdw blurRad="38100" dist="38100" dir="2700000" algn="tl">
                    <a:srgbClr val="000000">
                      <a:alpha val="43137"/>
                    </a:srgbClr>
                  </a:outerShdw>
                </a:effectLst>
                <a:cs typeface="B Nazanin" pitchFamily="2" charset="-78"/>
              </a:rPr>
              <a:t/>
            </a:r>
            <a:br>
              <a:rPr lang="fa-IR" sz="5400" b="1" dirty="0" smtClean="0">
                <a:solidFill>
                  <a:srgbClr val="FF0000"/>
                </a:solidFill>
                <a:effectLst>
                  <a:outerShdw blurRad="38100" dist="38100" dir="2700000" algn="tl">
                    <a:srgbClr val="000000">
                      <a:alpha val="43137"/>
                    </a:srgbClr>
                  </a:outerShdw>
                </a:effectLst>
                <a:cs typeface="B Nazanin" pitchFamily="2" charset="-78"/>
              </a:rPr>
            </a:br>
            <a:r>
              <a:rPr lang="fa-IR" sz="5400" b="1" dirty="0" smtClean="0">
                <a:solidFill>
                  <a:srgbClr val="FF0000"/>
                </a:solidFill>
                <a:effectLst>
                  <a:outerShdw blurRad="38100" dist="38100" dir="2700000" algn="tl">
                    <a:srgbClr val="000000">
                      <a:alpha val="43137"/>
                    </a:srgbClr>
                  </a:outerShdw>
                </a:effectLst>
                <a:cs typeface="B Nazanin" pitchFamily="2" charset="-78"/>
              </a:rPr>
              <a:t/>
            </a:r>
            <a:br>
              <a:rPr lang="fa-IR" sz="5400" b="1" dirty="0" smtClean="0">
                <a:solidFill>
                  <a:srgbClr val="FF0000"/>
                </a:solidFill>
                <a:effectLst>
                  <a:outerShdw blurRad="38100" dist="38100" dir="2700000" algn="tl">
                    <a:srgbClr val="000000">
                      <a:alpha val="43137"/>
                    </a:srgbClr>
                  </a:outerShdw>
                </a:effectLst>
                <a:cs typeface="B Nazanin" pitchFamily="2" charset="-78"/>
              </a:rPr>
            </a:br>
            <a:r>
              <a:rPr lang="fa-IR" sz="5400" b="1" dirty="0" smtClean="0">
                <a:solidFill>
                  <a:srgbClr val="FF0000"/>
                </a:solidFill>
                <a:effectLst>
                  <a:outerShdw blurRad="38100" dist="38100" dir="2700000" algn="tl">
                    <a:srgbClr val="000000">
                      <a:alpha val="43137"/>
                    </a:srgbClr>
                  </a:outerShdw>
                </a:effectLst>
                <a:cs typeface="B Nazanin" pitchFamily="2" charset="-78"/>
              </a:rPr>
              <a:t>ادبیات نظری راجع به موضوع تحقیق</a:t>
            </a:r>
            <a:br>
              <a:rPr lang="fa-IR" sz="5400" b="1" dirty="0" smtClean="0">
                <a:solidFill>
                  <a:srgbClr val="FF0000"/>
                </a:solidFill>
                <a:effectLst>
                  <a:outerShdw blurRad="38100" dist="38100" dir="2700000" algn="tl">
                    <a:srgbClr val="000000">
                      <a:alpha val="43137"/>
                    </a:srgbClr>
                  </a:outerShdw>
                </a:effectLst>
                <a:cs typeface="B Nazanin" pitchFamily="2" charset="-78"/>
              </a:rPr>
            </a:br>
            <a:endParaRPr lang="fa-IR" dirty="0">
              <a:solidFill>
                <a:srgbClr val="FF0000"/>
              </a:solidFill>
            </a:endParaRPr>
          </a:p>
        </p:txBody>
      </p:sp>
      <p:sp>
        <p:nvSpPr>
          <p:cNvPr id="3" name="Content Placeholder 2"/>
          <p:cNvSpPr>
            <a:spLocks noGrp="1"/>
          </p:cNvSpPr>
          <p:nvPr>
            <p:ph idx="1"/>
          </p:nvPr>
        </p:nvSpPr>
        <p:spPr>
          <a:xfrm>
            <a:off x="457200" y="2362200"/>
            <a:ext cx="8229600" cy="3962400"/>
          </a:xfrm>
        </p:spPr>
        <p:txBody>
          <a:bodyPr>
            <a:normAutofit/>
          </a:bodyPr>
          <a:lstStyle/>
          <a:p>
            <a:pPr algn="r" rtl="1"/>
            <a:r>
              <a:rPr lang="fa-IR" sz="2800" b="1" dirty="0" smtClean="0">
                <a:solidFill>
                  <a:srgbClr val="FFFF00"/>
                </a:solidFill>
                <a:effectLst>
                  <a:outerShdw blurRad="38100" dist="38100" dir="2700000" algn="tl">
                    <a:srgbClr val="000000">
                      <a:alpha val="43137"/>
                    </a:srgbClr>
                  </a:outerShdw>
                </a:effectLst>
                <a:cs typeface="B Nazanin" pitchFamily="2" charset="-78"/>
              </a:rPr>
              <a:t>چه اطلاعاتی از پیش درباره این موضوع به طور خاص، و این حوزه به طور عام، وجود دارد؟</a:t>
            </a:r>
          </a:p>
          <a:p>
            <a:pPr algn="r" rtl="1"/>
            <a:r>
              <a:rPr lang="fa-IR" sz="2800" b="1" dirty="0" smtClean="0">
                <a:solidFill>
                  <a:srgbClr val="FFFF00"/>
                </a:solidFill>
                <a:effectLst>
                  <a:outerShdw blurRad="38100" dist="38100" dir="2700000" algn="tl">
                    <a:srgbClr val="000000">
                      <a:alpha val="43137"/>
                    </a:srgbClr>
                  </a:outerShdw>
                </a:effectLst>
                <a:cs typeface="B Nazanin" pitchFamily="2" charset="-78"/>
              </a:rPr>
              <a:t>در این حوزه از چه نظریه هایی استفاده و بحث شده است؟</a:t>
            </a:r>
          </a:p>
          <a:p>
            <a:pPr algn="r" rtl="1"/>
            <a:r>
              <a:rPr lang="fa-IR" sz="2800" b="1" dirty="0" smtClean="0">
                <a:solidFill>
                  <a:srgbClr val="FFFF00"/>
                </a:solidFill>
                <a:effectLst>
                  <a:outerShdw blurRad="38100" dist="38100" dir="2700000" algn="tl">
                    <a:srgbClr val="000000">
                      <a:alpha val="43137"/>
                    </a:srgbClr>
                  </a:outerShdw>
                </a:effectLst>
                <a:cs typeface="B Nazanin" pitchFamily="2" charset="-78"/>
              </a:rPr>
              <a:t>چه بحث یا مجادلات نظری یا روش شناختی ای در این حوزه وجود دارد؟</a:t>
            </a:r>
          </a:p>
          <a:p>
            <a:pPr algn="r" rtl="1"/>
            <a:r>
              <a:rPr lang="fa-IR" sz="2800" b="1" dirty="0" smtClean="0">
                <a:solidFill>
                  <a:srgbClr val="FFFF00"/>
                </a:solidFill>
                <a:effectLst>
                  <a:outerShdw blurRad="38100" dist="38100" dir="2700000" algn="tl">
                    <a:srgbClr val="000000">
                      <a:alpha val="43137"/>
                    </a:srgbClr>
                  </a:outerShdw>
                </a:effectLst>
                <a:cs typeface="B Nazanin" pitchFamily="2" charset="-78"/>
              </a:rPr>
              <a:t>کدام یک از سئوالات همچنان مطرح هستند؟</a:t>
            </a:r>
          </a:p>
          <a:p>
            <a:pPr algn="r" rtl="1"/>
            <a:r>
              <a:rPr lang="fa-IR" sz="2800" b="1" dirty="0" smtClean="0">
                <a:solidFill>
                  <a:srgbClr val="FFFF00"/>
                </a:solidFill>
                <a:effectLst>
                  <a:outerShdw blurRad="38100" dist="38100" dir="2700000" algn="tl">
                    <a:srgbClr val="000000">
                      <a:alpha val="43137"/>
                    </a:srgbClr>
                  </a:outerShdw>
                </a:effectLst>
                <a:cs typeface="B Nazanin" pitchFamily="2" charset="-78"/>
              </a:rPr>
              <a:t>کدام یک از موضوعات هنوز مطالعه نشده اند؟</a:t>
            </a:r>
            <a:endParaRPr lang="fa-IR"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456688"/>
          </a:xfrm>
        </p:spPr>
        <p:txBody>
          <a:bodyPr>
            <a:normAutofit/>
          </a:bodyPr>
          <a:lstStyle/>
          <a:p>
            <a:pPr algn="ctr" rtl="1"/>
            <a:r>
              <a:rPr lang="fa-IR" sz="4000" b="1" dirty="0" smtClean="0">
                <a:solidFill>
                  <a:srgbClr val="FF0000"/>
                </a:solidFill>
                <a:effectLst>
                  <a:outerShdw blurRad="38100" dist="38100" dir="2700000" algn="tl">
                    <a:srgbClr val="000000">
                      <a:alpha val="43137"/>
                    </a:srgbClr>
                  </a:outerShdw>
                </a:effectLst>
                <a:cs typeface="B Nazanin" pitchFamily="2" charset="-78"/>
              </a:rPr>
              <a:t>ادبیات تجربی راجع به تحقیقات پیشین در حوزه مطالعاتی شما یا حوزه های مشابه</a:t>
            </a:r>
            <a:r>
              <a:rPr lang="fa-IR" sz="5400" b="1" dirty="0" smtClean="0">
                <a:solidFill>
                  <a:srgbClr val="FFFF00"/>
                </a:solidFill>
                <a:effectLst>
                  <a:outerShdw blurRad="38100" dist="38100" dir="2700000" algn="tl">
                    <a:srgbClr val="000000">
                      <a:alpha val="43137"/>
                    </a:srgbClr>
                  </a:outerShdw>
                </a:effectLst>
                <a:cs typeface="B Nazanin" pitchFamily="2" charset="-78"/>
              </a:rPr>
              <a:t/>
            </a:r>
            <a:br>
              <a:rPr lang="fa-IR" sz="5400" b="1" dirty="0" smtClean="0">
                <a:solidFill>
                  <a:srgbClr val="FFFF00"/>
                </a:solidFill>
                <a:effectLst>
                  <a:outerShdw blurRad="38100" dist="38100" dir="2700000" algn="tl">
                    <a:srgbClr val="000000">
                      <a:alpha val="43137"/>
                    </a:srgbClr>
                  </a:outerShdw>
                </a:effectLst>
                <a:cs typeface="B Nazanin" pitchFamily="2" charset="-78"/>
              </a:rPr>
            </a:br>
            <a:endParaRPr lang="fa-IR" dirty="0"/>
          </a:p>
        </p:txBody>
      </p:sp>
      <p:sp>
        <p:nvSpPr>
          <p:cNvPr id="3" name="Content Placeholder 2"/>
          <p:cNvSpPr>
            <a:spLocks noGrp="1"/>
          </p:cNvSpPr>
          <p:nvPr>
            <p:ph idx="1"/>
          </p:nvPr>
        </p:nvSpPr>
        <p:spPr>
          <a:xfrm>
            <a:off x="457200" y="2590800"/>
            <a:ext cx="8229600" cy="3733800"/>
          </a:xfrm>
        </p:spPr>
        <p:txBody>
          <a:bodyPr>
            <a:normAutofit/>
          </a:bodyPr>
          <a:lstStyle/>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ادبیات تجربی عمدتاً آن است که بدانید که دیگران در حوزه مطالعاتی شما چه می کنند، چه مطالعاتی انجام شده، بر چه مو ضوعاتی تمرکز شده، درباره چه موضوعاتی  هنوز تحقیق انجام نشده است؟</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چه سنن یا مجادلات روش شناختی در این حوزه وجود دارد</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آیا نتایج یا یافته های ضد و نقیضی وجود دارند که نقطه شروع تحقیق شما قرار بگیرند؟</a:t>
            </a:r>
            <a:endParaRPr lang="fa-IR"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b="1" i="1" dirty="0">
                <a:solidFill>
                  <a:srgbClr val="FF0000"/>
                </a:solidFill>
                <a:effectLst>
                  <a:outerShdw blurRad="38100" dist="38100" dir="2700000" algn="tl">
                    <a:srgbClr val="000000">
                      <a:alpha val="43137"/>
                    </a:srgbClr>
                  </a:outerShdw>
                </a:effectLst>
              </a:rPr>
              <a:t>4. Procedures</a:t>
            </a:r>
          </a:p>
        </p:txBody>
      </p:sp>
      <p:sp>
        <p:nvSpPr>
          <p:cNvPr id="11267" name="Rectangle 3"/>
          <p:cNvSpPr>
            <a:spLocks noGrp="1" noChangeArrowheads="1"/>
          </p:cNvSpPr>
          <p:nvPr>
            <p:ph type="body" idx="1"/>
          </p:nvPr>
        </p:nvSpPr>
        <p:spPr>
          <a:xfrm>
            <a:off x="457200" y="2286000"/>
            <a:ext cx="8229600" cy="4038600"/>
          </a:xfrm>
        </p:spPr>
        <p:txBody>
          <a:bodyPr/>
          <a:lstStyle/>
          <a:p>
            <a:pPr>
              <a:lnSpc>
                <a:spcPct val="90000"/>
              </a:lnSpc>
              <a:buFontTx/>
              <a:buNone/>
            </a:pPr>
            <a:r>
              <a:rPr lang="en-US" sz="2800" b="1" i="1" dirty="0">
                <a:solidFill>
                  <a:srgbClr val="FFFF00"/>
                </a:solidFill>
                <a:effectLst>
                  <a:outerShdw blurRad="38100" dist="38100" dir="2700000" algn="tl">
                    <a:srgbClr val="000000">
                      <a:alpha val="43137"/>
                    </a:srgbClr>
                  </a:outerShdw>
                </a:effectLst>
              </a:rPr>
              <a:t>This is a plan for the careful and systematic observation of events that explain the following items.</a:t>
            </a:r>
          </a:p>
          <a:p>
            <a:pPr>
              <a:lnSpc>
                <a:spcPct val="90000"/>
              </a:lnSpc>
            </a:pPr>
            <a:r>
              <a:rPr lang="en-US" sz="2800" b="1" i="1" dirty="0">
                <a:solidFill>
                  <a:srgbClr val="FFFF00"/>
                </a:solidFill>
                <a:effectLst>
                  <a:outerShdw blurRad="38100" dist="38100" dir="2700000" algn="tl">
                    <a:srgbClr val="000000">
                      <a:alpha val="43137"/>
                    </a:srgbClr>
                  </a:outerShdw>
                </a:effectLst>
              </a:rPr>
              <a:t>Identification and description of the target segment and sampling methods</a:t>
            </a:r>
          </a:p>
          <a:p>
            <a:pPr>
              <a:lnSpc>
                <a:spcPct val="90000"/>
              </a:lnSpc>
            </a:pPr>
            <a:r>
              <a:rPr lang="en-US" sz="2800" b="1" i="1" dirty="0">
                <a:solidFill>
                  <a:srgbClr val="FFFF00"/>
                </a:solidFill>
                <a:effectLst>
                  <a:outerShdw blurRad="38100" dist="38100" dir="2700000" algn="tl">
                    <a:srgbClr val="000000">
                      <a:alpha val="43137"/>
                    </a:srgbClr>
                  </a:outerShdw>
                </a:effectLst>
              </a:rPr>
              <a:t>Data gathering techniques and design</a:t>
            </a:r>
          </a:p>
          <a:p>
            <a:pPr>
              <a:lnSpc>
                <a:spcPct val="90000"/>
              </a:lnSpc>
            </a:pPr>
            <a:r>
              <a:rPr lang="en-US" sz="2800" b="1" i="1" dirty="0">
                <a:solidFill>
                  <a:srgbClr val="FFFF00"/>
                </a:solidFill>
                <a:effectLst>
                  <a:outerShdw blurRad="38100" dist="38100" dir="2700000" algn="tl">
                    <a:srgbClr val="000000">
                      <a:alpha val="43137"/>
                    </a:srgbClr>
                  </a:outerShdw>
                </a:effectLst>
              </a:rPr>
              <a:t>Explanation of data analysis</a:t>
            </a:r>
          </a:p>
          <a:p>
            <a:pPr>
              <a:lnSpc>
                <a:spcPct val="90000"/>
              </a:lnSpc>
            </a:pPr>
            <a:r>
              <a:rPr lang="en-US" sz="2800" b="1" i="1" dirty="0">
                <a:solidFill>
                  <a:srgbClr val="FFFF00"/>
                </a:solidFill>
                <a:effectLst>
                  <a:outerShdw blurRad="38100" dist="38100" dir="2700000" algn="tl">
                    <a:srgbClr val="000000">
                      <a:alpha val="43137"/>
                    </a:srgbClr>
                  </a:outerShdw>
                </a:effectLst>
              </a:rPr>
              <a:t>Proposed time schedule</a:t>
            </a:r>
          </a:p>
          <a:p>
            <a:pPr>
              <a:lnSpc>
                <a:spcPct val="90000"/>
              </a:lnSpc>
            </a:pPr>
            <a:endParaRPr lang="en-US" sz="2800"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2" dur="500"/>
                                        <p:tgtEl>
                                          <p:spTgt spid="11267">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5" dur="500"/>
                                        <p:tgtEl>
                                          <p:spTgt spid="11267">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8" dur="500"/>
                                        <p:tgtEl>
                                          <p:spTgt spid="11267">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1" dur="500"/>
                                        <p:tgtEl>
                                          <p:spTgt spid="11267">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4"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0000"/>
                </a:solidFill>
                <a:effectLst>
                  <a:outerShdw blurRad="38100" dist="38100" dir="2700000" algn="tl">
                    <a:srgbClr val="000000">
                      <a:alpha val="43137"/>
                    </a:srgbClr>
                  </a:outerShdw>
                </a:effectLst>
                <a:cs typeface="B Zar" pitchFamily="2" charset="-78"/>
              </a:rPr>
              <a:t>5- درجه استاندارد و کنترل</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057400"/>
            <a:ext cx="8229600" cy="4267200"/>
          </a:xfrm>
        </p:spPr>
        <p:txBody>
          <a:bodyPr>
            <a:normAutofit/>
          </a:bodyPr>
          <a:lstStyle/>
          <a:p>
            <a:pPr algn="r"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طرح های تحقیق را به دو دسته باز و بسته تقسیم می کنند</a:t>
            </a:r>
          </a:p>
          <a:p>
            <a:pPr algn="r" rtl="1"/>
            <a:r>
              <a:rPr lang="fa-IR" sz="3200" b="1" dirty="0" smtClean="0">
                <a:solidFill>
                  <a:srgbClr val="FFFF00"/>
                </a:solidFill>
                <a:effectLst>
                  <a:outerShdw blurRad="38100" dist="38100" dir="2700000" algn="tl">
                    <a:srgbClr val="000000">
                      <a:alpha val="43137"/>
                    </a:srgbClr>
                  </a:outerShdw>
                </a:effectLst>
                <a:cs typeface="B Nazanin" pitchFamily="2" charset="-78"/>
              </a:rPr>
              <a:t>طرح های بسته شامل سوال های محدود و مشخص رویه های گزینش از پیش تعیین شده می باشند </a:t>
            </a:r>
          </a:p>
          <a:p>
            <a:pPr algn="r" rtl="1"/>
            <a:r>
              <a:rPr lang="fa-IR" sz="3200" b="1" dirty="0" smtClean="0">
                <a:solidFill>
                  <a:srgbClr val="FFFF00"/>
                </a:solidFill>
                <a:effectLst>
                  <a:outerShdw blurRad="38100" dist="38100" dir="2700000" algn="tl">
                    <a:srgbClr val="000000">
                      <a:alpha val="43137"/>
                    </a:srgbClr>
                  </a:outerShdw>
                </a:effectLst>
                <a:cs typeface="B Nazanin" pitchFamily="2" charset="-78"/>
              </a:rPr>
              <a:t>طرح های باز عبارت است از تعریف اجمالی مفاهیم و استفاده اندک از رویه های رزش شناختی معین در ابتدای تحقیق</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0000"/>
                </a:solidFill>
                <a:effectLst>
                  <a:outerShdw blurRad="38100" dist="38100" dir="2700000" algn="tl">
                    <a:srgbClr val="000000">
                      <a:alpha val="43137"/>
                    </a:srgbClr>
                  </a:outerShdw>
                </a:effectLst>
                <a:cs typeface="B Zar" pitchFamily="2" charset="-78"/>
              </a:rPr>
              <a:t>6-اهداف تعمیم</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514600"/>
            <a:ext cx="8229600" cy="3810000"/>
          </a:xfrm>
        </p:spPr>
        <p:txBody>
          <a:bodyPr>
            <a:normAutofit/>
          </a:bodyPr>
          <a:lstStyle/>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در پژوهش کیفی تمایزی بین تعمیم عددی و نظری  وجود دارد. تعمیم عددی قصد دارد از موردهای مورد مطالعه نتایجی درباره یک جمعیت مشخص به دست آورد که مورد توجه نیست در تعمیم نظری تعداد افراد یا موقعیت ها کمتر مورد توجه قرار می گیرد. برای افزایش قدرت تعمیم نظری استفاده از روش های مختلف مطالعه  راه گشاست تا به ارائه تحلیل مبسوط تر از تمامی ابعاد ممکن دست یافت.</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fa-IR" b="1" i="1" dirty="0" smtClean="0">
                <a:solidFill>
                  <a:srgbClr val="FF0000"/>
                </a:solidFill>
                <a:effectLst>
                  <a:outerShdw blurRad="38100" dist="38100" dir="2700000" algn="tl">
                    <a:srgbClr val="000000">
                      <a:alpha val="43137"/>
                    </a:srgbClr>
                  </a:outerShdw>
                </a:effectLst>
              </a:rPr>
              <a:t>7</a:t>
            </a:r>
            <a:r>
              <a:rPr lang="en-US" b="1" i="1" dirty="0" smtClean="0">
                <a:solidFill>
                  <a:srgbClr val="FF0000"/>
                </a:solidFill>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Budget</a:t>
            </a:r>
          </a:p>
        </p:txBody>
      </p:sp>
      <p:sp>
        <p:nvSpPr>
          <p:cNvPr id="12291" name="Rectangle 3"/>
          <p:cNvSpPr>
            <a:spLocks noGrp="1" noChangeArrowheads="1"/>
          </p:cNvSpPr>
          <p:nvPr>
            <p:ph type="body" idx="1"/>
          </p:nvPr>
        </p:nvSpPr>
        <p:spPr>
          <a:xfrm>
            <a:off x="457200" y="2362200"/>
            <a:ext cx="8229600" cy="3962400"/>
          </a:xfrm>
        </p:spPr>
        <p:txBody>
          <a:bodyPr>
            <a:normAutofit/>
          </a:bodyPr>
          <a:lstStyle/>
          <a:p>
            <a:pPr>
              <a:buFontTx/>
              <a:buNone/>
            </a:pPr>
            <a:r>
              <a:rPr lang="en-US" sz="3200" b="1" i="1" dirty="0">
                <a:solidFill>
                  <a:srgbClr val="FFFF00"/>
                </a:solidFill>
              </a:rPr>
              <a:t>Itemize costs that will be incurred, including but not limited to:</a:t>
            </a:r>
          </a:p>
          <a:p>
            <a:r>
              <a:rPr lang="en-US" sz="3200" b="1" i="1" dirty="0">
                <a:solidFill>
                  <a:srgbClr val="FFFF00"/>
                </a:solidFill>
              </a:rPr>
              <a:t>Remuneration for subjects</a:t>
            </a:r>
          </a:p>
          <a:p>
            <a:r>
              <a:rPr lang="en-US" sz="3200" b="1" i="1" dirty="0">
                <a:solidFill>
                  <a:srgbClr val="FFFF00"/>
                </a:solidFill>
              </a:rPr>
              <a:t>Cost of professional data collectors</a:t>
            </a:r>
          </a:p>
          <a:p>
            <a:r>
              <a:rPr lang="en-US" sz="3200" b="1" i="1" dirty="0">
                <a:solidFill>
                  <a:srgbClr val="FFFF00"/>
                </a:solidFill>
              </a:rPr>
              <a:t>Cost of outside research company if used</a:t>
            </a:r>
          </a:p>
          <a:p>
            <a:r>
              <a:rPr lang="en-US" sz="3200" b="1" i="1" dirty="0">
                <a:solidFill>
                  <a:srgbClr val="FFFF00"/>
                </a:solidFill>
              </a:rPr>
              <a:t>Equipment or facilities costs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2" dur="500"/>
                                        <p:tgtEl>
                                          <p:spTgt spid="1229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5" dur="500"/>
                                        <p:tgtEl>
                                          <p:spTgt spid="12291">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8" dur="500"/>
                                        <p:tgtEl>
                                          <p:spTgt spid="12291">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1" dur="500"/>
                                        <p:tgtEl>
                                          <p:spTgt spid="12291">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24"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066800"/>
            <a:ext cx="8229600" cy="1371600"/>
          </a:xfrm>
        </p:spPr>
        <p:txBody>
          <a:bodyPr>
            <a:normAutofit fontScale="90000"/>
          </a:bodyPr>
          <a:lstStyle/>
          <a:p>
            <a:pPr algn="ctr"/>
            <a:r>
              <a:rPr lang="en-US" b="1" i="1" dirty="0">
                <a:solidFill>
                  <a:srgbClr val="FF0000"/>
                </a:solidFill>
                <a:effectLst>
                  <a:outerShdw blurRad="38100" dist="38100" dir="2700000" algn="tl">
                    <a:srgbClr val="000000">
                      <a:alpha val="43137"/>
                    </a:srgbClr>
                  </a:outerShdw>
                </a:effectLst>
              </a:rPr>
              <a:t/>
            </a:r>
            <a:br>
              <a:rPr lang="en-US" b="1" i="1" dirty="0">
                <a:solidFill>
                  <a:srgbClr val="FF0000"/>
                </a:solidFill>
                <a:effectLst>
                  <a:outerShdw blurRad="38100" dist="38100" dir="2700000" algn="tl">
                    <a:srgbClr val="000000">
                      <a:alpha val="43137"/>
                    </a:srgbClr>
                  </a:outerShdw>
                </a:effectLst>
              </a:rPr>
            </a:br>
            <a:r>
              <a:rPr lang="fa-IR" b="1" i="1" dirty="0" smtClean="0">
                <a:solidFill>
                  <a:srgbClr val="FF0000"/>
                </a:solidFill>
                <a:effectLst>
                  <a:outerShdw blurRad="38100" dist="38100" dir="2700000" algn="tl">
                    <a:srgbClr val="000000">
                      <a:alpha val="43137"/>
                    </a:srgbClr>
                  </a:outerShdw>
                </a:effectLst>
              </a:rPr>
              <a:t>8</a:t>
            </a:r>
            <a:r>
              <a:rPr lang="en-US" b="1" i="1" dirty="0" smtClean="0">
                <a:solidFill>
                  <a:srgbClr val="FF0000"/>
                </a:solidFill>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Reference Sections</a:t>
            </a:r>
          </a:p>
        </p:txBody>
      </p:sp>
      <p:sp>
        <p:nvSpPr>
          <p:cNvPr id="13315" name="Rectangle 3"/>
          <p:cNvSpPr>
            <a:spLocks noGrp="1" noChangeArrowheads="1"/>
          </p:cNvSpPr>
          <p:nvPr>
            <p:ph type="body" idx="1"/>
          </p:nvPr>
        </p:nvSpPr>
        <p:spPr>
          <a:xfrm>
            <a:off x="457200" y="2971800"/>
            <a:ext cx="8229600" cy="3352800"/>
          </a:xfrm>
        </p:spPr>
        <p:txBody>
          <a:bodyPr/>
          <a:lstStyle/>
          <a:p>
            <a:pPr>
              <a:buFontTx/>
              <a:buNone/>
            </a:pPr>
            <a:r>
              <a:rPr lang="fa-IR" b="1" i="1" dirty="0" smtClean="0">
                <a:solidFill>
                  <a:srgbClr val="FFFF00"/>
                </a:solidFill>
                <a:effectLst>
                  <a:outerShdw blurRad="38100" dist="38100" dir="2700000" algn="tl">
                    <a:srgbClr val="000000">
                      <a:alpha val="43137"/>
                    </a:srgbClr>
                  </a:outerShdw>
                </a:effectLst>
              </a:rPr>
              <a:t>6</a:t>
            </a:r>
            <a:r>
              <a:rPr lang="en-US" b="1" i="1" dirty="0" smtClean="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Present the cull citations for any data or quotations cited in the introduction or scope sections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2"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80560"/>
          </a:xfrm>
        </p:spPr>
        <p:txBody>
          <a:bodyPr>
            <a:normAutofit/>
          </a:bodyPr>
          <a:lstStyle/>
          <a:p>
            <a:pPr algn="justLow" rtl="1">
              <a:buNone/>
            </a:pPr>
            <a:r>
              <a:rPr lang="fa-IR" b="1" dirty="0" smtClean="0">
                <a:solidFill>
                  <a:srgbClr val="FFFF00"/>
                </a:solidFill>
                <a:effectLst>
                  <a:outerShdw blurRad="38100" dist="38100" dir="2700000" algn="tl">
                    <a:srgbClr val="000000">
                      <a:alpha val="43137"/>
                    </a:srgbClr>
                  </a:outerShdw>
                </a:effectLst>
                <a:cs typeface="B Nazanin" pitchFamily="2" charset="-78"/>
              </a:rPr>
              <a:t>در پژوهش های کیفی از واژه سنت به جای روش استفاده می شود.سنت دارای معنای خاصی است که مبنای یک بحث فلسفی می باشد. پژوهش های کیفی مبتنی بر پیش فرضهایی است که با درک اهمیت این پیش فرضها برمفهوم سنت تأکید شده است.</a:t>
            </a:r>
          </a:p>
          <a:p>
            <a:pPr algn="justLow" rtl="1">
              <a:buNone/>
            </a:pPr>
            <a:r>
              <a:rPr lang="fa-IR" b="1" dirty="0" smtClean="0">
                <a:solidFill>
                  <a:srgbClr val="FFFF00"/>
                </a:solidFill>
                <a:effectLst>
                  <a:outerShdw blurRad="38100" dist="38100" dir="2700000" algn="tl">
                    <a:srgbClr val="000000">
                      <a:alpha val="43137"/>
                    </a:srgbClr>
                  </a:outerShdw>
                </a:effectLst>
                <a:cs typeface="B Nazanin" pitchFamily="2" charset="-78"/>
              </a:rPr>
              <a:t>جاکوب سنت را کل به هم پیوسته و یکپارچه ای تعریف می کند که در آن مفروضاتی در باره ماهیت آدمی، اجتماع و روش شناسی با هم سازگارند.در پژوهش های کیفی به موازات تغییر در الگوهای فلسفی و علمی مورد قبول و همچنین تغییر در زمینه های اجتماعی که تلاش علمی در آن جریان دارد، سنتهای پژوهش نیز تغییر می کنند.</a:t>
            </a:r>
          </a:p>
          <a:p>
            <a:pPr algn="justLow" rtl="1"/>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5C2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600" b="1" dirty="0" smtClean="0">
                <a:solidFill>
                  <a:srgbClr val="FF0000"/>
                </a:solidFill>
                <a:effectLst>
                  <a:outerShdw blurRad="38100" dist="38100" dir="2700000" algn="tl">
                    <a:srgbClr val="000000">
                      <a:alpha val="43137"/>
                    </a:srgbClr>
                  </a:outerShdw>
                </a:effectLst>
                <a:cs typeface="B Nazanin" pitchFamily="2" charset="-78"/>
              </a:rPr>
              <a:t>کار گروهی</a:t>
            </a:r>
            <a:endParaRPr lang="fa-IR" sz="6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a:bodyPr>
          <a:lstStyle/>
          <a:p>
            <a:pPr lvl="0" algn="justLow" rtl="1"/>
            <a:r>
              <a:rPr lang="fa-IR" sz="3200" b="1" dirty="0" smtClean="0">
                <a:solidFill>
                  <a:srgbClr val="FFFF00"/>
                </a:solidFill>
                <a:cs typeface="B Nazanin" pitchFamily="2" charset="-78"/>
              </a:rPr>
              <a:t>یک مطالعه کیفی انتخاب کنید. پرسش راهنمای تحقیق را مشخص کنید.</a:t>
            </a:r>
            <a:endParaRPr lang="en-US" sz="3200" dirty="0" smtClean="0">
              <a:solidFill>
                <a:srgbClr val="FFFF00"/>
              </a:solidFill>
              <a:cs typeface="B Nazanin" pitchFamily="2" charset="-78"/>
            </a:endParaRPr>
          </a:p>
          <a:p>
            <a:pPr lvl="0" algn="justLow" rtl="1"/>
            <a:r>
              <a:rPr lang="fa-IR" sz="3200" b="1" dirty="0" smtClean="0">
                <a:solidFill>
                  <a:srgbClr val="FFFF00"/>
                </a:solidFill>
                <a:cs typeface="B Nazanin" pitchFamily="2" charset="-78"/>
              </a:rPr>
              <a:t>این پرسش تحقیقی را ارزیابی کنید آیا واضح و خوب صورتبندی شده است.</a:t>
            </a:r>
            <a:endParaRPr lang="en-US" sz="3200" dirty="0" smtClean="0">
              <a:solidFill>
                <a:srgbClr val="FFFF00"/>
              </a:solidFill>
              <a:cs typeface="B Nazanin" pitchFamily="2" charset="-78"/>
            </a:endParaRPr>
          </a:p>
          <a:p>
            <a:pPr lvl="0" algn="justLow" rtl="1"/>
            <a:r>
              <a:rPr lang="fa-IR" sz="3200" b="1" dirty="0" smtClean="0">
                <a:solidFill>
                  <a:srgbClr val="FFFF00"/>
                </a:solidFill>
                <a:cs typeface="B Nazanin" pitchFamily="2" charset="-78"/>
              </a:rPr>
              <a:t>پرسش های تحقیقی مختلفی برای آن تدوین کنید. </a:t>
            </a:r>
            <a:endParaRPr lang="en-US" sz="3200" dirty="0" smtClean="0">
              <a:solidFill>
                <a:srgbClr val="FFFF00"/>
              </a:solidFill>
              <a:cs typeface="B Nazanin" pitchFamily="2" charset="-78"/>
            </a:endParaRPr>
          </a:p>
          <a:p>
            <a:pPr lvl="0" algn="justLow" rtl="1"/>
            <a:r>
              <a:rPr lang="fa-IR" sz="3200" b="1" dirty="0" smtClean="0">
                <a:solidFill>
                  <a:srgbClr val="FFFF00"/>
                </a:solidFill>
                <a:cs typeface="B Nazanin" pitchFamily="2" charset="-78"/>
              </a:rPr>
              <a:t>به دنبال پاسخ برای کدامیک از پرسشها هستید.</a:t>
            </a:r>
            <a:endParaRPr lang="en-US" sz="3200" dirty="0" smtClean="0">
              <a:solidFill>
                <a:srgbClr val="FFFF00"/>
              </a:solidFill>
              <a:cs typeface="B Nazanin" pitchFamily="2" charset="-78"/>
            </a:endParaRPr>
          </a:p>
          <a:p>
            <a:pPr algn="justLow" rtl="1"/>
            <a:endParaRPr lang="fa-IR" sz="3200" dirty="0">
              <a:solidFill>
                <a:srgbClr val="FFFF00"/>
              </a:solidFill>
              <a:cs typeface="B Nazanin" pitchFamily="2" charset="-78"/>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Narges\Pictures\My Pictures\malaysia (E)\DSC00059 - Copy.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solidFill>
                  <a:srgbClr val="FF0000"/>
                </a:solidFill>
                <a:effectLst>
                  <a:outerShdw blurRad="38100" dist="38100" dir="2700000" algn="tl">
                    <a:srgbClr val="000000">
                      <a:alpha val="43137"/>
                    </a:srgbClr>
                  </a:outerShdw>
                </a:effectLst>
                <a:cs typeface="B Zar" pitchFamily="2" charset="-78"/>
              </a:rPr>
              <a:t>روشهای نمونه گیری در مطالعات کیفی</a:t>
            </a:r>
            <a:endParaRPr lang="en-US" sz="4400"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286000"/>
            <a:ext cx="8229600" cy="4038600"/>
          </a:xfrm>
        </p:spPr>
        <p:txBody>
          <a:bodyPr>
            <a:normAutofit/>
          </a:bodyPr>
          <a:lstStyle/>
          <a:p>
            <a:pPr algn="just"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نمونه گیری در مطالعات کیفی با نمونه گیری در مطالعات کمّی تفاوت دارد. در پژوهش کمّی نمونه مورد مطالعه با این قصد که معرف جامعه باشد انتخاب می شود . ولی در تحقیقات کیفی صرفاً به نمونه که خود یک مورد خاص است توجه می شود. در تحقیقات کمّی به افراد نمونه آزمودنی گفته می شود ولی در تحقیقات کیفی از واژه مورد استفاده می شود.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a:bodyPr>
          <a:lstStyle/>
          <a:p>
            <a:pPr algn="ctr" rtl="1"/>
            <a:r>
              <a:rPr lang="fa-IR" sz="4400" dirty="0" smtClean="0">
                <a:solidFill>
                  <a:srgbClr val="FF0000"/>
                </a:solidFill>
                <a:effectLst>
                  <a:outerShdw blurRad="38100" dist="38100" dir="2700000" algn="tl">
                    <a:srgbClr val="000000">
                      <a:alpha val="43137"/>
                    </a:srgbClr>
                  </a:outerShdw>
                </a:effectLst>
                <a:cs typeface="B Titr" pitchFamily="2" charset="-78"/>
              </a:rPr>
              <a:t>نمونه گیری هدفمند</a:t>
            </a:r>
            <a:br>
              <a:rPr lang="fa-IR" sz="4400" dirty="0" smtClean="0">
                <a:solidFill>
                  <a:srgbClr val="FF0000"/>
                </a:solidFill>
                <a:effectLst>
                  <a:outerShdw blurRad="38100" dist="38100" dir="2700000" algn="tl">
                    <a:srgbClr val="000000">
                      <a:alpha val="43137"/>
                    </a:srgbClr>
                  </a:outerShdw>
                </a:effectLst>
                <a:cs typeface="B Titr" pitchFamily="2" charset="-78"/>
              </a:rPr>
            </a:br>
            <a:r>
              <a:rPr lang="en-US" sz="4400" dirty="0" smtClean="0">
                <a:solidFill>
                  <a:srgbClr val="FF0000"/>
                </a:solidFill>
                <a:effectLst>
                  <a:outerShdw blurRad="38100" dist="38100" dir="2700000" algn="tl">
                    <a:srgbClr val="000000">
                      <a:alpha val="43137"/>
                    </a:srgbClr>
                  </a:outerShdw>
                </a:effectLst>
                <a:cs typeface="B Titr" pitchFamily="2" charset="-78"/>
              </a:rPr>
              <a:t> Purposeful sampling</a:t>
            </a:r>
            <a:endParaRPr lang="en-US" sz="4400" dirty="0">
              <a:solidFill>
                <a:srgbClr val="FF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457200" y="2590800"/>
            <a:ext cx="8229600" cy="3886200"/>
          </a:xfrm>
        </p:spPr>
        <p:txBody>
          <a:bodyPr>
            <a:normAutofit/>
          </a:bodyPr>
          <a:lstStyle/>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پاتون اصطلاح نمونه گیری هدفمند یا از روی قصد را برای توصیف نوعی از نمونه گیری به کار می برد که در آن مواردی که از لحاظ هدفهای تحقیق کیفی اطلاعات غنی در بر، دارند، انتخاب می شوند. وی پانزده روش نمونه گیری مشخص می نماید که عبارتند از: (بورگ و گال- 1383)</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p:txBody>
      </p:sp>
      <p:sp>
        <p:nvSpPr>
          <p:cNvPr id="4" name="Footer Placeholder 3"/>
          <p:cNvSpPr>
            <a:spLocks noGrp="1"/>
          </p:cNvSpPr>
          <p:nvPr>
            <p:ph type="ftr" sz="quarter" idx="11"/>
          </p:nvPr>
        </p:nvSpPr>
        <p:spPr>
          <a:xfrm>
            <a:off x="457200" y="6356350"/>
            <a:ext cx="3581400" cy="365125"/>
          </a:xfrm>
        </p:spPr>
        <p:txBody>
          <a:bodyPr/>
          <a:lstStyle/>
          <a:p>
            <a:r>
              <a:rPr lang="en-US" dirty="0" smtClean="0"/>
              <a:t>Keshtiaray-Islamic Azad University Khorasgan Branch </a:t>
            </a:r>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ctr" rtl="1"/>
            <a:r>
              <a:rPr lang="fa-IR" sz="5400" b="1" dirty="0" smtClean="0">
                <a:solidFill>
                  <a:srgbClr val="FF0000"/>
                </a:solidFill>
                <a:effectLst>
                  <a:outerShdw blurRad="38100" dist="38100" dir="2700000" algn="tl">
                    <a:srgbClr val="000000">
                      <a:alpha val="43137"/>
                    </a:srgbClr>
                  </a:outerShdw>
                </a:effectLst>
                <a:cs typeface="B Zar" pitchFamily="2" charset="-78"/>
              </a:rPr>
              <a:t>1- نمونه گیری هدفمند طبقه ای</a:t>
            </a:r>
            <a:br>
              <a:rPr lang="fa-IR" sz="5400" b="1" dirty="0" smtClean="0">
                <a:solidFill>
                  <a:srgbClr val="FF0000"/>
                </a:solidFill>
                <a:effectLst>
                  <a:outerShdw blurRad="38100" dist="38100" dir="2700000" algn="tl">
                    <a:srgbClr val="000000">
                      <a:alpha val="43137"/>
                    </a:srgbClr>
                  </a:outerShdw>
                </a:effectLst>
                <a:cs typeface="B Zar" pitchFamily="2" charset="-78"/>
              </a:rPr>
            </a:br>
            <a:r>
              <a:rPr lang="en-US" sz="5400" b="1" dirty="0" smtClean="0">
                <a:solidFill>
                  <a:srgbClr val="FF0000"/>
                </a:solidFill>
                <a:effectLst>
                  <a:outerShdw blurRad="38100" dist="38100" dir="2700000" algn="tl">
                    <a:srgbClr val="000000">
                      <a:alpha val="43137"/>
                    </a:srgbClr>
                  </a:outerShdw>
                </a:effectLst>
                <a:cs typeface="B Zar" pitchFamily="2" charset="-78"/>
              </a:rPr>
              <a:t>Stratified Purpose Sampling</a:t>
            </a:r>
            <a:endParaRPr lang="en-US" dirty="0"/>
          </a:p>
        </p:txBody>
      </p:sp>
      <p:sp>
        <p:nvSpPr>
          <p:cNvPr id="3" name="Content Placeholder 2"/>
          <p:cNvSpPr>
            <a:spLocks noGrp="1"/>
          </p:cNvSpPr>
          <p:nvPr>
            <p:ph idx="1"/>
          </p:nvPr>
        </p:nvSpPr>
        <p:spPr>
          <a:xfrm>
            <a:off x="457200" y="2514600"/>
            <a:ext cx="8229600" cy="3810000"/>
          </a:xfrm>
        </p:spPr>
        <p:txBody>
          <a:bodyPr>
            <a:normAutofit/>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نمونه گیری هدفمند طبقه ای چندین مورد ازهریک از انواع تغییرات مشخص شده را (مثلاً متوسط، بالاتر از متوسط و...) با توجه به پدیده مورد مطالعه را در بر می گیرد. با در نظر گرفتن چندین مورد از هر نوع پژوهشگر می تواند ویژگیهای هر نوع و همچنین پراکندگی موجود در آنها را مورد شناسایی قرار دهد. </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rtl="1"/>
            <a:r>
              <a:rPr lang="fa-IR" sz="4800" b="1" dirty="0" smtClean="0">
                <a:solidFill>
                  <a:srgbClr val="FF0000"/>
                </a:solidFill>
                <a:effectLst>
                  <a:outerShdw blurRad="38100" dist="38100" dir="2700000" algn="tl">
                    <a:srgbClr val="000000">
                      <a:alpha val="43137"/>
                    </a:srgbClr>
                  </a:outerShdw>
                </a:effectLst>
                <a:cs typeface="B Zar" pitchFamily="2" charset="-78"/>
              </a:rPr>
              <a:t>2-نمونه گیری متجانس(همگن)</a:t>
            </a:r>
            <a:br>
              <a:rPr lang="fa-IR"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Homogeneous Sampling</a:t>
            </a:r>
            <a:endParaRPr lang="en-US" sz="4800" dirty="0"/>
          </a:p>
        </p:txBody>
      </p:sp>
      <p:sp>
        <p:nvSpPr>
          <p:cNvPr id="3" name="Content Placeholder 2"/>
          <p:cNvSpPr>
            <a:spLocks noGrp="1"/>
          </p:cNvSpPr>
          <p:nvPr>
            <p:ph idx="1"/>
          </p:nvPr>
        </p:nvSpPr>
        <p:spPr>
          <a:xfrm>
            <a:off x="457200" y="2667000"/>
            <a:ext cx="8229600" cy="3657600"/>
          </a:xfrm>
        </p:spPr>
        <p:txBody>
          <a:bodyPr>
            <a:normAutofit/>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هدف این راهبرد انتخاب یک نمونه از موارد مشابه است (افرادی که دارای ویژگیهای مشابه هستند) تا از این طریق گروهی که نمونه معرف آن می باشد به صورت عمیق مورد تحقیق قرار گیرد.مثلاً پژوهشگری به تحقیق دربرنامه های آماده سازی برای ورود به دبیرستان علاقمند است. در صورتی که این برنامه ها در مورد تمام دانش آموزان یکسان اجرا شده باشد یک گروه از دانش آموزان را انتخاب می کنند.</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2057400"/>
          </a:xfrm>
        </p:spPr>
        <p:txBody>
          <a:bodyPr>
            <a:normAutofit fontScale="90000"/>
          </a:bodyPr>
          <a:lstStyle/>
          <a:p>
            <a:pPr algn="ctr" rtl="1"/>
            <a:r>
              <a:rPr lang="fa-IR" sz="4800" b="1" dirty="0" smtClean="0">
                <a:solidFill>
                  <a:srgbClr val="FF0000"/>
                </a:solidFill>
                <a:effectLst>
                  <a:outerShdw blurRad="38100" dist="38100" dir="2700000" algn="tl">
                    <a:srgbClr val="000000">
                      <a:alpha val="43137"/>
                    </a:srgbClr>
                  </a:outerShdw>
                </a:effectLst>
                <a:cs typeface="B Zar" pitchFamily="2" charset="-78"/>
              </a:rPr>
              <a:t>3- نمونه گیری تغییرات بیشینه(ناهمگن)یا با حداکثر نوسان</a:t>
            </a:r>
            <a:br>
              <a:rPr lang="fa-IR"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Maximum Variation Sampling</a:t>
            </a:r>
            <a:endParaRPr lang="en-US" dirty="0"/>
          </a:p>
        </p:txBody>
      </p:sp>
      <p:sp>
        <p:nvSpPr>
          <p:cNvPr id="3" name="Content Placeholder 2"/>
          <p:cNvSpPr>
            <a:spLocks noGrp="1"/>
          </p:cNvSpPr>
          <p:nvPr>
            <p:ph idx="1"/>
          </p:nvPr>
        </p:nvSpPr>
        <p:spPr>
          <a:xfrm>
            <a:off x="457200" y="3429000"/>
            <a:ext cx="8229600" cy="2895600"/>
          </a:xfrm>
        </p:spPr>
        <p:txBody>
          <a:bodyPr>
            <a:normAutofit/>
          </a:bodyPr>
          <a:lstStyle/>
          <a:p>
            <a:pPr algn="justLow"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نمونه گیری مستلزم انتخاب مواردی است که از لحاظ عمده ای با یکدیگر تفاوت دارند و دامنه تغییرات پدیده مورد تحقیق را نشان می دهد.مثلاً بررسی تجارب پزشکان، پرستاران و ... در مورد مراقبت از بیماران مبتلا به آلزایمر</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fontScale="90000"/>
          </a:bodyPr>
          <a:lstStyle/>
          <a:p>
            <a:pPr algn="ctr"/>
            <a:r>
              <a:rPr lang="fa-IR" sz="5400" b="1" dirty="0" smtClean="0">
                <a:solidFill>
                  <a:srgbClr val="FF0000"/>
                </a:solidFill>
                <a:effectLst>
                  <a:outerShdw blurRad="38100" dist="38100" dir="2700000" algn="tl">
                    <a:srgbClr val="000000">
                      <a:alpha val="43137"/>
                    </a:srgbClr>
                  </a:outerShdw>
                </a:effectLst>
                <a:cs typeface="B Zar" pitchFamily="2" charset="-78"/>
              </a:rPr>
              <a:t>4-نمونه گیری زنجیره ای</a:t>
            </a:r>
            <a:br>
              <a:rPr lang="fa-IR" sz="5400" b="1" dirty="0" smtClean="0">
                <a:solidFill>
                  <a:srgbClr val="FF0000"/>
                </a:solidFill>
                <a:effectLst>
                  <a:outerShdw blurRad="38100" dist="38100" dir="2700000" algn="tl">
                    <a:srgbClr val="000000">
                      <a:alpha val="43137"/>
                    </a:srgbClr>
                  </a:outerShdw>
                </a:effectLst>
                <a:cs typeface="B Zar" pitchFamily="2" charset="-78"/>
              </a:rPr>
            </a:br>
            <a:r>
              <a:rPr lang="en-US" sz="5400" b="1" dirty="0" smtClean="0">
                <a:solidFill>
                  <a:srgbClr val="FF0000"/>
                </a:solidFill>
                <a:effectLst>
                  <a:outerShdw blurRad="38100" dist="38100" dir="2700000" algn="tl">
                    <a:srgbClr val="000000">
                      <a:alpha val="43137"/>
                    </a:srgbClr>
                  </a:outerShdw>
                </a:effectLst>
                <a:cs typeface="B Zar" pitchFamily="2" charset="-78"/>
              </a:rPr>
              <a:t>Chain Sampling</a:t>
            </a:r>
            <a:endParaRPr lang="en-US" dirty="0"/>
          </a:p>
        </p:txBody>
      </p:sp>
      <p:sp>
        <p:nvSpPr>
          <p:cNvPr id="3" name="Content Placeholder 2"/>
          <p:cNvSpPr>
            <a:spLocks noGrp="1"/>
          </p:cNvSpPr>
          <p:nvPr>
            <p:ph idx="1"/>
          </p:nvPr>
        </p:nvSpPr>
        <p:spPr>
          <a:xfrm>
            <a:off x="457200" y="2743200"/>
            <a:ext cx="8229600" cy="3581400"/>
          </a:xfrm>
        </p:spPr>
        <p:txBody>
          <a:bodyPr>
            <a:normAutofit/>
          </a:bodyPr>
          <a:lstStyle/>
          <a:p>
            <a:pPr algn="just"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نمونه گیری که به آن گلوله برفی هم می گویند. مستلزم مشورت با افراد مطلع است تا آنها موارد مناسب تحقیق را معرفی کنند</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fa-IR" sz="4800" b="1" dirty="0" smtClean="0">
                <a:solidFill>
                  <a:srgbClr val="FF0000"/>
                </a:solidFill>
                <a:effectLst>
                  <a:outerShdw blurRad="38100" dist="38100" dir="2700000" algn="tl">
                    <a:srgbClr val="000000">
                      <a:alpha val="43137"/>
                    </a:srgbClr>
                  </a:outerShdw>
                </a:effectLst>
                <a:cs typeface="B Zar" pitchFamily="2" charset="-78"/>
              </a:rPr>
              <a:t>5-نمونه گیری ملاک محور</a:t>
            </a:r>
            <a:br>
              <a:rPr lang="fa-IR"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Criterion Sampling</a:t>
            </a:r>
            <a:endParaRPr lang="en-US" dirty="0"/>
          </a:p>
        </p:txBody>
      </p:sp>
      <p:sp>
        <p:nvSpPr>
          <p:cNvPr id="3" name="Content Placeholder 2"/>
          <p:cNvSpPr>
            <a:spLocks noGrp="1"/>
          </p:cNvSpPr>
          <p:nvPr>
            <p:ph idx="1"/>
          </p:nvPr>
        </p:nvSpPr>
        <p:spPr>
          <a:xfrm>
            <a:off x="457200" y="2667000"/>
            <a:ext cx="8229600" cy="3657600"/>
          </a:xfrm>
        </p:spPr>
        <p:txBody>
          <a:bodyPr>
            <a:normAutofit/>
          </a:bodyPr>
          <a:lstStyle/>
          <a:p>
            <a:pPr algn="just"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نمونه گیری مستلزم انتخاب افرادی است که ملاک مهمی را بر آورده می سازند. وشامل نمونه گیری موارد استثنایی، موارد مطلوب و موارد عادی می شود.</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057400"/>
          </a:xfrm>
        </p:spPr>
        <p:txBody>
          <a:bodyPr>
            <a:normAutofit fontScale="90000"/>
          </a:bodyPr>
          <a:lstStyle/>
          <a:p>
            <a:pPr algn="ctr"/>
            <a:r>
              <a:rPr lang="fa-IR" sz="4400" b="1" dirty="0" smtClean="0">
                <a:solidFill>
                  <a:srgbClr val="FF0000"/>
                </a:solidFill>
                <a:effectLst>
                  <a:outerShdw blurRad="38100" dist="38100" dir="2700000" algn="tl">
                    <a:srgbClr val="000000">
                      <a:alpha val="43137"/>
                    </a:srgbClr>
                  </a:outerShdw>
                </a:effectLst>
                <a:cs typeface="B Zar" pitchFamily="2" charset="-78"/>
              </a:rPr>
              <a:t/>
            </a:r>
            <a:br>
              <a:rPr lang="fa-IR" sz="4400" b="1" dirty="0" smtClean="0">
                <a:solidFill>
                  <a:srgbClr val="FF0000"/>
                </a:solidFill>
                <a:effectLst>
                  <a:outerShdw blurRad="38100" dist="38100" dir="2700000" algn="tl">
                    <a:srgbClr val="000000">
                      <a:alpha val="43137"/>
                    </a:srgbClr>
                  </a:outerShdw>
                </a:effectLst>
                <a:cs typeface="B Zar" pitchFamily="2" charset="-78"/>
              </a:rPr>
            </a:br>
            <a:r>
              <a:rPr lang="fa-IR" sz="4400" b="1" dirty="0" smtClean="0">
                <a:solidFill>
                  <a:srgbClr val="FF0000"/>
                </a:solidFill>
                <a:effectLst>
                  <a:outerShdw blurRad="38100" dist="38100" dir="2700000" algn="tl">
                    <a:srgbClr val="000000">
                      <a:alpha val="43137"/>
                    </a:srgbClr>
                  </a:outerShdw>
                </a:effectLst>
                <a:cs typeface="B Zar" pitchFamily="2" charset="-78"/>
              </a:rPr>
              <a:t>5-1 نمونه گیری مورد استثنایی یا کرانه ای یا </a:t>
            </a:r>
            <a:br>
              <a:rPr lang="fa-IR" sz="4400" b="1" dirty="0" smtClean="0">
                <a:solidFill>
                  <a:srgbClr val="FF0000"/>
                </a:solidFill>
                <a:effectLst>
                  <a:outerShdw blurRad="38100" dist="38100" dir="2700000" algn="tl">
                    <a:srgbClr val="000000">
                      <a:alpha val="43137"/>
                    </a:srgbClr>
                  </a:outerShdw>
                </a:effectLst>
                <a:cs typeface="B Zar" pitchFamily="2" charset="-78"/>
              </a:rPr>
            </a:br>
            <a:r>
              <a:rPr lang="fa-IR" sz="4400" b="1" dirty="0" smtClean="0">
                <a:solidFill>
                  <a:srgbClr val="FF0000"/>
                </a:solidFill>
                <a:effectLst>
                  <a:outerShdw blurRad="38100" dist="38100" dir="2700000" algn="tl">
                    <a:srgbClr val="000000">
                      <a:alpha val="43137"/>
                    </a:srgbClr>
                  </a:outerShdw>
                </a:effectLst>
                <a:cs typeface="B Nazanin" pitchFamily="2" charset="-78"/>
              </a:rPr>
              <a:t>گزینش عامدانه موارد افراطی یا نا بهنجار </a:t>
            </a:r>
            <a:r>
              <a:rPr lang="fa-IR" sz="4400" b="1" dirty="0" smtClean="0">
                <a:solidFill>
                  <a:srgbClr val="FF0000"/>
                </a:solidFill>
                <a:effectLst>
                  <a:outerShdw blurRad="38100" dist="38100" dir="2700000" algn="tl">
                    <a:srgbClr val="000000">
                      <a:alpha val="43137"/>
                    </a:srgbClr>
                  </a:outerShdw>
                </a:effectLst>
                <a:cs typeface="B Zar" pitchFamily="2" charset="-78"/>
              </a:rPr>
              <a:t/>
            </a:r>
            <a:br>
              <a:rPr lang="fa-IR" sz="4400" b="1" dirty="0" smtClean="0">
                <a:solidFill>
                  <a:srgbClr val="FF0000"/>
                </a:solidFill>
                <a:effectLst>
                  <a:outerShdw blurRad="38100" dist="38100" dir="2700000" algn="tl">
                    <a:srgbClr val="000000">
                      <a:alpha val="43137"/>
                    </a:srgbClr>
                  </a:outerShdw>
                </a:effectLst>
                <a:cs typeface="B Zar" pitchFamily="2" charset="-78"/>
              </a:rPr>
            </a:br>
            <a:r>
              <a:rPr lang="en-US" sz="4400" b="1" dirty="0" smtClean="0">
                <a:solidFill>
                  <a:srgbClr val="FF0000"/>
                </a:solidFill>
                <a:effectLst>
                  <a:outerShdw blurRad="38100" dist="38100" dir="2700000" algn="tl">
                    <a:srgbClr val="000000">
                      <a:alpha val="43137"/>
                    </a:srgbClr>
                  </a:outerShdw>
                </a:effectLst>
                <a:cs typeface="B Zar" pitchFamily="2" charset="-78"/>
              </a:rPr>
              <a:t>Extreme Sampling</a:t>
            </a:r>
            <a:endParaRPr lang="en-US" sz="4400"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743200"/>
            <a:ext cx="8229600" cy="3581400"/>
          </a:xfrm>
        </p:spPr>
        <p:txBody>
          <a:bodyPr>
            <a:normAutofit fontScale="92500" lnSpcReduction="20000"/>
          </a:bodyPr>
          <a:lstStyle/>
          <a:p>
            <a:pPr algn="justLow"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نمونه گیری شامل مواردی است که پدیده مورد مطالعه را به صورت غیر معمول یا خاص در خود دارد. یافته های تحقیق روی موارد خاص یا کرانه ای می تواند زمینه فهم موارد معمولی را فراهم سازد. مثل چگونگی توجه معلمان به مشکلات دانش آموزان در فرایند تدریس و رابطه آن با قدرت معلمان، موارد شامل معلمانی هستند که ویژگیهای شخصیتی خاصی در برقراری ارتباط با دانش آموزان دارند.(بورگ و گال)گزینش عامدانه موارد افراطی یا نا بهنجار مثل مطالعه یک برنامه اصلاحی و انتخاب موارد موفق یا ناموفق(پاتون)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4213" y="836613"/>
            <a:ext cx="7772400" cy="792162"/>
          </a:xfrm>
        </p:spPr>
        <p:txBody>
          <a:bodyPr anchor="ctr">
            <a:normAutofit/>
          </a:bodyPr>
          <a:lstStyle/>
          <a:p>
            <a:pPr algn="ctr" eaLnBrk="1" hangingPunct="1"/>
            <a:r>
              <a:rPr lang="fa-IR" sz="3600" b="1" dirty="0" smtClean="0">
                <a:solidFill>
                  <a:srgbClr val="FF0000"/>
                </a:solidFill>
                <a:cs typeface="B Zar" pitchFamily="2" charset="-78"/>
              </a:rPr>
              <a:t>روشهای سنتی(پوزیتیویسم) </a:t>
            </a:r>
            <a:endParaRPr lang="en-US" sz="3600" b="1" dirty="0" smtClean="0">
              <a:solidFill>
                <a:srgbClr val="FF0000"/>
              </a:solidFill>
              <a:cs typeface="B Zar" pitchFamily="2" charset="-78"/>
            </a:endParaRPr>
          </a:p>
        </p:txBody>
      </p:sp>
      <p:sp>
        <p:nvSpPr>
          <p:cNvPr id="3075" name="Rectangle 3"/>
          <p:cNvSpPr>
            <a:spLocks noGrp="1" noChangeArrowheads="1"/>
          </p:cNvSpPr>
          <p:nvPr>
            <p:ph type="subTitle" idx="4294967295"/>
          </p:nvPr>
        </p:nvSpPr>
        <p:spPr>
          <a:xfrm>
            <a:off x="323850" y="1828800"/>
            <a:ext cx="8280400" cy="4552950"/>
          </a:xfrm>
        </p:spPr>
        <p:txBody>
          <a:bodyPr>
            <a:normAutofit lnSpcReduction="10000"/>
          </a:bodyPr>
          <a:lstStyle/>
          <a:p>
            <a:pPr marL="533400" indent="-533400" algn="justLow" rtl="1" eaLnBrk="1" hangingPunct="1">
              <a:lnSpc>
                <a:spcPct val="90000"/>
              </a:lnSpc>
              <a:buFont typeface="Wingdings" pitchFamily="2" charset="2"/>
              <a:buNone/>
            </a:pPr>
            <a:r>
              <a:rPr lang="fa-IR" sz="2400" b="1" dirty="0" smtClean="0">
                <a:solidFill>
                  <a:srgbClr val="FFFF00"/>
                </a:solidFill>
                <a:cs typeface="B Zar" pitchFamily="2" charset="-78"/>
              </a:rPr>
              <a:t>سنت معرفت شناختی پوزیتیویسم از علوم طبیعی نشئت گرفت و بر پیش فرضهائی استوار بود:</a:t>
            </a:r>
          </a:p>
          <a:p>
            <a:pPr marL="533400" indent="-533400" algn="justLow" rtl="1" eaLnBrk="1" hangingPunct="1">
              <a:lnSpc>
                <a:spcPct val="90000"/>
              </a:lnSpc>
            </a:pPr>
            <a:r>
              <a:rPr lang="fa-IR" sz="2400" b="1" dirty="0" smtClean="0">
                <a:solidFill>
                  <a:srgbClr val="FFFF00"/>
                </a:solidFill>
                <a:cs typeface="B Zar" pitchFamily="2" charset="-78"/>
              </a:rPr>
              <a:t>تنها علم به پدیده هائی که از طریق حواس قابل تاییدند (مشاهده ، آزمایش و تجربه) به منزله دانش پذیرفته می شوند. </a:t>
            </a:r>
          </a:p>
          <a:p>
            <a:pPr marL="533400" indent="-533400" algn="justLow" rtl="1" eaLnBrk="1" hangingPunct="1">
              <a:lnSpc>
                <a:spcPct val="90000"/>
              </a:lnSpc>
            </a:pPr>
            <a:r>
              <a:rPr lang="fa-IR" sz="2400" b="1" dirty="0" smtClean="0">
                <a:solidFill>
                  <a:srgbClr val="FFFF00"/>
                </a:solidFill>
                <a:cs typeface="B Zar" pitchFamily="2" charset="-78"/>
              </a:rPr>
              <a:t>از نظریه ها برای تولید فرضیاتی استفاده می شود که قابل آزمون اند و امکان ارزیابی قوانین را فراهم می کنند (قیاس گری) </a:t>
            </a:r>
            <a:r>
              <a:rPr lang="en-US" sz="2400" b="1" dirty="0" smtClean="0">
                <a:solidFill>
                  <a:srgbClr val="FFFF00"/>
                </a:solidFill>
                <a:cs typeface="B Zar" pitchFamily="2" charset="-78"/>
              </a:rPr>
              <a:t>(</a:t>
            </a:r>
            <a:r>
              <a:rPr lang="en-US" sz="2400" b="1" dirty="0" err="1" smtClean="0">
                <a:solidFill>
                  <a:srgbClr val="FFFF00"/>
                </a:solidFill>
                <a:cs typeface="B Zar" pitchFamily="2" charset="-78"/>
              </a:rPr>
              <a:t>deductivism</a:t>
            </a:r>
            <a:r>
              <a:rPr lang="en-US" sz="2400" b="1" dirty="0" smtClean="0">
                <a:solidFill>
                  <a:srgbClr val="FFFF00"/>
                </a:solidFill>
                <a:cs typeface="B Zar" pitchFamily="2" charset="-78"/>
              </a:rPr>
              <a:t>)</a:t>
            </a:r>
            <a:endParaRPr lang="fa-IR" sz="2400" b="1" dirty="0" smtClean="0">
              <a:solidFill>
                <a:srgbClr val="FFFF00"/>
              </a:solidFill>
              <a:cs typeface="B Zar" pitchFamily="2" charset="-78"/>
            </a:endParaRPr>
          </a:p>
          <a:p>
            <a:pPr marL="533400" indent="-533400" algn="justLow" rtl="1" eaLnBrk="1" hangingPunct="1">
              <a:lnSpc>
                <a:spcPct val="90000"/>
              </a:lnSpc>
            </a:pPr>
            <a:r>
              <a:rPr lang="fa-IR" sz="2400" b="1" dirty="0" smtClean="0">
                <a:solidFill>
                  <a:srgbClr val="FFFF00"/>
                </a:solidFill>
                <a:cs typeface="B Zar" pitchFamily="2" charset="-78"/>
              </a:rPr>
              <a:t>دانش از طریق گردآوری حقایق که بنیان قوانین را تشکیل می دهند قابل حصول است (استقرا گری) </a:t>
            </a:r>
            <a:r>
              <a:rPr lang="en-US" sz="2400" b="1" dirty="0" smtClean="0">
                <a:solidFill>
                  <a:srgbClr val="FFFF00"/>
                </a:solidFill>
                <a:cs typeface="B Zar" pitchFamily="2" charset="-78"/>
              </a:rPr>
              <a:t>(</a:t>
            </a:r>
            <a:r>
              <a:rPr lang="en-US" sz="2400" b="1" dirty="0" err="1" smtClean="0">
                <a:solidFill>
                  <a:srgbClr val="FFFF00"/>
                </a:solidFill>
                <a:cs typeface="B Zar" pitchFamily="2" charset="-78"/>
              </a:rPr>
              <a:t>Inductivism</a:t>
            </a:r>
            <a:r>
              <a:rPr lang="en-US" sz="2400" b="1" dirty="0" smtClean="0">
                <a:solidFill>
                  <a:srgbClr val="FFFF00"/>
                </a:solidFill>
                <a:cs typeface="B Zar" pitchFamily="2" charset="-78"/>
              </a:rPr>
              <a:t>)</a:t>
            </a:r>
            <a:r>
              <a:rPr lang="fa-IR" sz="2400" b="1" dirty="0" smtClean="0">
                <a:solidFill>
                  <a:srgbClr val="FFFF00"/>
                </a:solidFill>
                <a:cs typeface="B Zar" pitchFamily="2" charset="-78"/>
              </a:rPr>
              <a:t>.</a:t>
            </a:r>
          </a:p>
          <a:p>
            <a:pPr marL="533400" indent="-533400" algn="justLow" rtl="1" eaLnBrk="1" hangingPunct="1">
              <a:lnSpc>
                <a:spcPct val="90000"/>
              </a:lnSpc>
            </a:pPr>
            <a:r>
              <a:rPr lang="fa-IR" sz="2400" b="1" dirty="0" smtClean="0">
                <a:solidFill>
                  <a:srgbClr val="FFFF00"/>
                </a:solidFill>
                <a:cs typeface="B Zar" pitchFamily="2" charset="-78"/>
              </a:rPr>
              <a:t>فعالیت علمی باید و می تواند فارغ از ارزش و در نتیجه عینی انجام شود.</a:t>
            </a:r>
          </a:p>
          <a:p>
            <a:pPr marL="533400" indent="-533400" algn="justLow" rtl="1" eaLnBrk="1" hangingPunct="1">
              <a:lnSpc>
                <a:spcPct val="90000"/>
              </a:lnSpc>
            </a:pPr>
            <a:r>
              <a:rPr lang="fa-IR" sz="2400" b="1" dirty="0" smtClean="0">
                <a:solidFill>
                  <a:srgbClr val="FFFF00"/>
                </a:solidFill>
                <a:cs typeface="B Zar" pitchFamily="2" charset="-78"/>
              </a:rPr>
              <a:t>یکی از رهیافتهای نیل به دانش مبتنی است برگردآوری حقایق دراعداد و آمار.    </a:t>
            </a:r>
            <a:endParaRPr lang="en-US" sz="2400" b="1" dirty="0" smtClean="0">
              <a:solidFill>
                <a:srgbClr val="FFFF00"/>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2362200"/>
          </a:xfrm>
        </p:spPr>
        <p:txBody>
          <a:bodyPr>
            <a:normAutofit/>
          </a:bodyPr>
          <a:lstStyle/>
          <a:p>
            <a:pPr algn="ctr"/>
            <a:r>
              <a:rPr lang="en-US" sz="4800" b="1" dirty="0" smtClean="0">
                <a:solidFill>
                  <a:srgbClr val="FF0000"/>
                </a:solidFill>
                <a:effectLst>
                  <a:outerShdw blurRad="38100" dist="38100" dir="2700000" algn="tl">
                    <a:srgbClr val="000000">
                      <a:alpha val="43137"/>
                    </a:srgbClr>
                  </a:outerShdw>
                </a:effectLst>
                <a:cs typeface="B Zar" pitchFamily="2" charset="-78"/>
              </a:rPr>
              <a:t> </a:t>
            </a:r>
            <a:r>
              <a:rPr lang="fa-IR" sz="4800" b="1" dirty="0" smtClean="0">
                <a:solidFill>
                  <a:srgbClr val="FF0000"/>
                </a:solidFill>
                <a:effectLst>
                  <a:outerShdw blurRad="38100" dist="38100" dir="2700000" algn="tl">
                    <a:srgbClr val="000000">
                      <a:alpha val="43137"/>
                    </a:srgbClr>
                  </a:outerShdw>
                </a:effectLst>
                <a:cs typeface="B Zar" pitchFamily="2" charset="-78"/>
              </a:rPr>
              <a:t>5-2 نمونه گیری موارد مطلوب یا بر اساس شدت</a:t>
            </a:r>
            <a:r>
              <a:rPr lang="en-US" sz="4800" b="1" dirty="0" smtClean="0">
                <a:solidFill>
                  <a:srgbClr val="FF0000"/>
                </a:solidFill>
                <a:effectLst>
                  <a:outerShdw blurRad="38100" dist="38100" dir="2700000" algn="tl">
                    <a:srgbClr val="000000">
                      <a:alpha val="43137"/>
                    </a:srgbClr>
                  </a:outerShdw>
                </a:effectLst>
                <a:cs typeface="B Zar" pitchFamily="2" charset="-78"/>
              </a:rPr>
              <a:t/>
            </a:r>
            <a:br>
              <a:rPr lang="en-US"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Intensity</a:t>
            </a:r>
            <a:r>
              <a:rPr lang="fa-IR" sz="4800" b="1" dirty="0" smtClean="0">
                <a:solidFill>
                  <a:srgbClr val="FF0000"/>
                </a:solidFill>
                <a:effectLst>
                  <a:outerShdw blurRad="38100" dist="38100" dir="2700000" algn="tl">
                    <a:srgbClr val="000000">
                      <a:alpha val="43137"/>
                    </a:srgbClr>
                  </a:outerShdw>
                </a:effectLst>
                <a:cs typeface="B Zar" pitchFamily="2" charset="-78"/>
              </a:rPr>
              <a:t> </a:t>
            </a:r>
            <a:r>
              <a:rPr lang="en-US" sz="4800" b="1" dirty="0" smtClean="0">
                <a:solidFill>
                  <a:srgbClr val="FF0000"/>
                </a:solidFill>
                <a:effectLst>
                  <a:outerShdw blurRad="38100" dist="38100" dir="2700000" algn="tl">
                    <a:srgbClr val="000000">
                      <a:alpha val="43137"/>
                    </a:srgbClr>
                  </a:outerShdw>
                </a:effectLst>
                <a:cs typeface="B Zar" pitchFamily="2" charset="-78"/>
              </a:rPr>
              <a:t> Case Sampling</a:t>
            </a:r>
            <a:endParaRPr lang="en-US" sz="4800" b="1" dirty="0"/>
          </a:p>
        </p:txBody>
      </p:sp>
      <p:sp>
        <p:nvSpPr>
          <p:cNvPr id="3" name="Content Placeholder 2"/>
          <p:cNvSpPr>
            <a:spLocks noGrp="1"/>
          </p:cNvSpPr>
          <p:nvPr>
            <p:ph idx="1"/>
          </p:nvPr>
        </p:nvSpPr>
        <p:spPr>
          <a:xfrm>
            <a:off x="457200" y="3352800"/>
            <a:ext cx="8229600" cy="2971800"/>
          </a:xfrm>
        </p:spPr>
        <p:txBody>
          <a:bodyPr>
            <a:normAutofit/>
          </a:bodyPr>
          <a:lstStyle/>
          <a:p>
            <a:pPr algn="just"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نمونه گیری شامل انتخاب موارد ی است که پدیده مورد مطالعه را به میزان فراوان ولی نه به گونه ای استثنایی نشان می دهند. برای مثال بررسی ویژگیهای اساتید پژوهشگر </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524000"/>
          </a:xfrm>
        </p:spPr>
        <p:txBody>
          <a:bodyPr>
            <a:noAutofit/>
          </a:bodyPr>
          <a:lstStyle/>
          <a:p>
            <a:pPr algn="ctr" rtl="1"/>
            <a:r>
              <a:rPr lang="fa-IR" sz="4800" b="1" dirty="0" smtClean="0">
                <a:solidFill>
                  <a:srgbClr val="FF0000"/>
                </a:solidFill>
                <a:effectLst>
                  <a:outerShdw blurRad="38100" dist="38100" dir="2700000" algn="tl">
                    <a:srgbClr val="000000">
                      <a:alpha val="43137"/>
                    </a:srgbClr>
                  </a:outerShdw>
                </a:effectLst>
                <a:cs typeface="B Zar" pitchFamily="2" charset="-78"/>
              </a:rPr>
              <a:t>6</a:t>
            </a:r>
            <a:r>
              <a:rPr lang="fa-IR" sz="4400" b="1" dirty="0" smtClean="0">
                <a:solidFill>
                  <a:srgbClr val="FF0000"/>
                </a:solidFill>
                <a:effectLst>
                  <a:outerShdw blurRad="38100" dist="38100" dir="2700000" algn="tl">
                    <a:srgbClr val="000000">
                      <a:alpha val="43137"/>
                    </a:srgbClr>
                  </a:outerShdw>
                </a:effectLst>
                <a:cs typeface="B Zar" pitchFamily="2" charset="-78"/>
              </a:rPr>
              <a:t>-3 نمونه گیری موارد عادی</a:t>
            </a:r>
            <a:r>
              <a:rPr lang="en-US" sz="4400" b="1" dirty="0" smtClean="0">
                <a:solidFill>
                  <a:srgbClr val="FF0000"/>
                </a:solidFill>
                <a:effectLst>
                  <a:outerShdw blurRad="38100" dist="38100" dir="2700000" algn="tl">
                    <a:srgbClr val="000000">
                      <a:alpha val="43137"/>
                    </a:srgbClr>
                  </a:outerShdw>
                </a:effectLst>
                <a:cs typeface="B Zar" pitchFamily="2" charset="-78"/>
              </a:rPr>
              <a:t> </a:t>
            </a:r>
            <a:r>
              <a:rPr lang="fa-IR" sz="4400" b="1" dirty="0" smtClean="0">
                <a:solidFill>
                  <a:srgbClr val="FF0000"/>
                </a:solidFill>
                <a:effectLst>
                  <a:outerShdw blurRad="38100" dist="38100" dir="2700000" algn="tl">
                    <a:srgbClr val="000000">
                      <a:alpha val="43137"/>
                    </a:srgbClr>
                  </a:outerShdw>
                </a:effectLst>
                <a:cs typeface="B Zar" pitchFamily="2" charset="-78"/>
              </a:rPr>
              <a:t> یا تیپیک</a:t>
            </a:r>
            <a:r>
              <a:rPr lang="en-US" sz="4800" b="1" dirty="0" smtClean="0">
                <a:solidFill>
                  <a:srgbClr val="FF0000"/>
                </a:solidFill>
                <a:effectLst>
                  <a:outerShdw blurRad="38100" dist="38100" dir="2700000" algn="tl">
                    <a:srgbClr val="000000">
                      <a:alpha val="43137"/>
                    </a:srgbClr>
                  </a:outerShdw>
                </a:effectLst>
                <a:cs typeface="B Zar" pitchFamily="2" charset="-78"/>
              </a:rPr>
              <a:t/>
            </a:r>
            <a:br>
              <a:rPr lang="en-US"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Typical case Sampling</a:t>
            </a:r>
            <a:endParaRPr lang="en-US" sz="4800" dirty="0"/>
          </a:p>
        </p:txBody>
      </p:sp>
      <p:sp>
        <p:nvSpPr>
          <p:cNvPr id="3" name="Content Placeholder 2"/>
          <p:cNvSpPr>
            <a:spLocks noGrp="1"/>
          </p:cNvSpPr>
          <p:nvPr>
            <p:ph idx="1"/>
          </p:nvPr>
        </p:nvSpPr>
        <p:spPr>
          <a:xfrm>
            <a:off x="457200" y="2590800"/>
            <a:ext cx="8229600" cy="3733800"/>
          </a:xfrm>
        </p:spPr>
        <p:txBody>
          <a:bodyPr>
            <a:normAutofit/>
          </a:bodyPr>
          <a:lstStyle/>
          <a:p>
            <a:pPr algn="justLow"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این نوع نمونه گیری شامل انتخاب موارد عادی و معمولی است. این نمونه گیری در مواردی که قصد ارزیابی برنامه جدیدی را که برای اکثریت افرادی که برنامه برای خدمت به آنها تهیه شده است انجام می گیرد </a:t>
            </a:r>
            <a:endParaRPr lang="en-US" sz="32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a:r>
              <a:rPr lang="fa-IR" sz="4800" b="1" dirty="0" smtClean="0">
                <a:solidFill>
                  <a:srgbClr val="FF0000"/>
                </a:solidFill>
                <a:effectLst>
                  <a:outerShdw blurRad="38100" dist="38100" dir="2700000" algn="tl">
                    <a:srgbClr val="000000">
                      <a:alpha val="43137"/>
                    </a:srgbClr>
                  </a:outerShdw>
                </a:effectLst>
                <a:cs typeface="B Zar" pitchFamily="2" charset="-78"/>
              </a:rPr>
              <a:t>6-نمونه گیری موارد بحرانی یا حاد</a:t>
            </a:r>
            <a:r>
              <a:rPr lang="en-US" sz="4800" b="1" dirty="0" smtClean="0">
                <a:solidFill>
                  <a:srgbClr val="FF0000"/>
                </a:solidFill>
                <a:effectLst>
                  <a:outerShdw blurRad="38100" dist="38100" dir="2700000" algn="tl">
                    <a:srgbClr val="000000">
                      <a:alpha val="43137"/>
                    </a:srgbClr>
                  </a:outerShdw>
                </a:effectLst>
                <a:cs typeface="B Zar" pitchFamily="2" charset="-78"/>
              </a:rPr>
              <a:t/>
            </a:r>
            <a:br>
              <a:rPr lang="en-US" sz="4800" b="1" dirty="0" smtClean="0">
                <a:solidFill>
                  <a:srgbClr val="FF0000"/>
                </a:solidFill>
                <a:effectLst>
                  <a:outerShdw blurRad="38100" dist="38100" dir="2700000" algn="tl">
                    <a:srgbClr val="000000">
                      <a:alpha val="43137"/>
                    </a:srgbClr>
                  </a:outerShdw>
                </a:effectLst>
                <a:cs typeface="B Zar" pitchFamily="2" charset="-78"/>
              </a:rPr>
            </a:br>
            <a:r>
              <a:rPr lang="en-US" sz="4800" b="1" dirty="0" smtClean="0">
                <a:solidFill>
                  <a:srgbClr val="FF0000"/>
                </a:solidFill>
                <a:effectLst>
                  <a:outerShdw blurRad="38100" dist="38100" dir="2700000" algn="tl">
                    <a:srgbClr val="000000">
                      <a:alpha val="43137"/>
                    </a:srgbClr>
                  </a:outerShdw>
                </a:effectLst>
                <a:cs typeface="B Zar" pitchFamily="2" charset="-78"/>
              </a:rPr>
              <a:t>Critical Case Sampling</a:t>
            </a:r>
            <a:endParaRPr lang="en-US" sz="4800" dirty="0"/>
          </a:p>
        </p:txBody>
      </p:sp>
      <p:sp>
        <p:nvSpPr>
          <p:cNvPr id="3" name="Content Placeholder 2"/>
          <p:cNvSpPr>
            <a:spLocks noGrp="1"/>
          </p:cNvSpPr>
          <p:nvPr>
            <p:ph idx="1"/>
          </p:nvPr>
        </p:nvSpPr>
        <p:spPr>
          <a:xfrm>
            <a:off x="457200" y="2590800"/>
            <a:ext cx="8229600" cy="3733800"/>
          </a:xfrm>
        </p:spPr>
        <p:txBody>
          <a:bodyPr>
            <a:normAutofit/>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مستلزم انتخاب یک واحد مطالعه است. که روابط مورد مطالعه در آنها از وضوح بیشتری برخوردار هستند. این انتخاب زمینه آزمون قطعی یک نظریه، برنامه یا پدیده های دیگر را فراهم می سازد. پاتون تحقیق گالیه در مورد وزن یک شیء و میزان سرعت آن را بیان می کند. و یا آنهایی که برای بررسی موفقیت </a:t>
            </a:r>
            <a:r>
              <a:rPr lang="fa-IR" sz="2800" b="1" smtClean="0">
                <a:solidFill>
                  <a:srgbClr val="FFFF00"/>
                </a:solidFill>
                <a:effectLst>
                  <a:outerShdw blurRad="38100" dist="38100" dir="2700000" algn="tl">
                    <a:srgbClr val="000000">
                      <a:alpha val="43137"/>
                    </a:srgbClr>
                  </a:outerShdw>
                </a:effectLst>
                <a:cs typeface="B Nazanin" pitchFamily="2" charset="-78"/>
              </a:rPr>
              <a:t>برنامه مورد </a:t>
            </a:r>
            <a:r>
              <a:rPr lang="fa-IR" sz="2800" b="1" dirty="0" smtClean="0">
                <a:solidFill>
                  <a:srgbClr val="FFFF00"/>
                </a:solidFill>
                <a:effectLst>
                  <a:outerShdw blurRad="38100" dist="38100" dir="2700000" algn="tl">
                    <a:srgbClr val="000000">
                      <a:alpha val="43137"/>
                    </a:srgbClr>
                  </a:outerShdw>
                </a:effectLst>
                <a:cs typeface="B Nazanin" pitchFamily="2" charset="-78"/>
              </a:rPr>
              <a:t>ارزیابی اهمیت </a:t>
            </a:r>
            <a:r>
              <a:rPr lang="fa-IR" sz="2800" b="1" smtClean="0">
                <a:solidFill>
                  <a:srgbClr val="FFFF00"/>
                </a:solidFill>
                <a:effectLst>
                  <a:outerShdw blurRad="38100" dist="38100" dir="2700000" algn="tl">
                    <a:srgbClr val="000000">
                      <a:alpha val="43137"/>
                    </a:srgbClr>
                  </a:outerShdw>
                </a:effectLst>
                <a:cs typeface="B Nazanin" pitchFamily="2" charset="-78"/>
              </a:rPr>
              <a:t>ویژه ای دارند.(متخصصان در میدان)</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حجم نمونه در تحقیقات کیفی</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133600"/>
            <a:ext cx="8229600" cy="4191000"/>
          </a:xfrm>
        </p:spPr>
        <p:txBody>
          <a:bodyPr/>
          <a:lstStyle/>
          <a:p>
            <a:pPr algn="just" rtl="1"/>
            <a:r>
              <a:rPr lang="fa-IR" sz="2800" b="1" dirty="0" smtClean="0">
                <a:solidFill>
                  <a:srgbClr val="FFFF00"/>
                </a:solidFill>
                <a:effectLst>
                  <a:outerShdw blurRad="38100" dist="38100" dir="2700000" algn="tl">
                    <a:srgbClr val="000000">
                      <a:alpha val="43137"/>
                    </a:srgbClr>
                  </a:outerShdw>
                </a:effectLst>
                <a:cs typeface="B Nazanin" pitchFamily="2" charset="-78"/>
              </a:rPr>
              <a:t>پاتون معتقد است که انتخاب حجم مناسب نمونه، مستلزم معامله ای پایاپای بین گستردگی تحقیق وعمق آن است. او بیان می کند که شیوه ایدئال نمونه گیری این است که تا رسیدن به مورد زائد( موردی که پس از آن اطلاعات جدیدی به دست نمی آید) به انتخاب ادامه دهیم.( بورگ و گال – 1383</a:t>
            </a:r>
            <a:r>
              <a:rPr lang="fa-IR" sz="2800" dirty="0" smtClean="0"/>
              <a:t>) </a:t>
            </a:r>
            <a:endParaRPr lang="en-US" sz="2800" dirty="0" smtClean="0"/>
          </a:p>
          <a:p>
            <a:pPr algn="r" rtl="1"/>
            <a:r>
              <a:rPr lang="fa-IR" b="1" dirty="0" smtClean="0">
                <a:solidFill>
                  <a:srgbClr val="FFFF00"/>
                </a:solidFill>
                <a:effectLst>
                  <a:outerShdw blurRad="38100" dist="38100" dir="2700000" algn="tl">
                    <a:srgbClr val="000000">
                      <a:alpha val="43137"/>
                    </a:srgbClr>
                  </a:outerShdw>
                </a:effectLst>
                <a:cs typeface="B Nazanin" pitchFamily="2" charset="-78"/>
              </a:rPr>
              <a:t>در تحقیقات کیفی حجم نمونه به سوال تحقیق، زمان، تعداد محققین و روش تحقیق بستگی دارد.</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Users\Narges\Pictures\My Pictures\malaysia (E)\DSC00022.JPG"/>
          <p:cNvPicPr>
            <a:picLocks noGrp="1" noChangeAspect="1" noChangeArrowheads="1"/>
          </p:cNvPicPr>
          <p:nvPr>
            <p:ph idx="1"/>
          </p:nvPr>
        </p:nvPicPr>
        <p:blipFill>
          <a:blip r:embed="rId2" cstate="print"/>
          <a:srcRect/>
          <a:stretch>
            <a:fillRect/>
          </a:stretch>
        </p:blipFill>
        <p:spPr bwMode="auto">
          <a:xfrm>
            <a:off x="0" y="0"/>
            <a:ext cx="9525000" cy="6858000"/>
          </a:xfrm>
          <a:prstGeom prst="rect">
            <a:avLst/>
          </a:prstGeo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nchor="ctr"/>
          <a:lstStyle/>
          <a:p>
            <a:pPr algn="ctr" eaLnBrk="1" hangingPunct="1"/>
            <a:r>
              <a:rPr lang="en-US" dirty="0" smtClean="0">
                <a:solidFill>
                  <a:srgbClr val="FF0000"/>
                </a:solidFill>
              </a:rPr>
              <a:t>In-depth interview</a:t>
            </a:r>
          </a:p>
        </p:txBody>
      </p:sp>
      <p:sp>
        <p:nvSpPr>
          <p:cNvPr id="56323" name="Rectangle 3"/>
          <p:cNvSpPr>
            <a:spLocks noGrp="1" noChangeArrowheads="1"/>
          </p:cNvSpPr>
          <p:nvPr>
            <p:ph type="body" idx="4294967295"/>
          </p:nvPr>
        </p:nvSpPr>
        <p:spPr/>
        <p:txBody>
          <a:bodyPr/>
          <a:lstStyle/>
          <a:p>
            <a:pPr algn="r" rtl="1" eaLnBrk="1" hangingPunct="1"/>
            <a:r>
              <a:rPr lang="fa-IR" sz="2400" b="1" dirty="0" smtClean="0">
                <a:solidFill>
                  <a:srgbClr val="FFFF00"/>
                </a:solidFill>
                <a:effectLst>
                  <a:outerShdw blurRad="38100" dist="38100" dir="2700000" algn="tl">
                    <a:srgbClr val="000000">
                      <a:alpha val="43137"/>
                    </a:srgbClr>
                  </a:outerShdw>
                </a:effectLst>
                <a:cs typeface="B Zar" pitchFamily="2" charset="-78"/>
              </a:rPr>
              <a:t>گفت و شنودی بین مصاحبه گر و مطلع با هدف دستیابی به اطلاعات معین.</a:t>
            </a:r>
          </a:p>
          <a:p>
            <a:pPr algn="r" rtl="1" eaLnBrk="1" hangingPunct="1"/>
            <a:r>
              <a:rPr lang="fa-IR" sz="2400" b="1" dirty="0" smtClean="0">
                <a:solidFill>
                  <a:srgbClr val="FFFF00"/>
                </a:solidFill>
                <a:effectLst>
                  <a:outerShdw blurRad="38100" dist="38100" dir="2700000" algn="tl">
                    <a:srgbClr val="000000">
                      <a:alpha val="43137"/>
                    </a:srgbClr>
                  </a:outerShdw>
                </a:effectLst>
                <a:cs typeface="B Zar" pitchFamily="2" charset="-78"/>
              </a:rPr>
              <a:t>مصاحبه های غیر ساختار یافته</a:t>
            </a:r>
            <a:r>
              <a:rPr lang="en-US" sz="2400" b="1" dirty="0" err="1" smtClean="0">
                <a:solidFill>
                  <a:srgbClr val="FFFF00"/>
                </a:solidFill>
                <a:effectLst>
                  <a:outerShdw blurRad="38100" dist="38100" dir="2700000" algn="tl">
                    <a:srgbClr val="000000">
                      <a:alpha val="43137"/>
                    </a:srgbClr>
                  </a:outerShdw>
                </a:effectLst>
                <a:cs typeface="B Zar" pitchFamily="2" charset="-78"/>
              </a:rPr>
              <a:t>unstructuned</a:t>
            </a:r>
            <a:r>
              <a:rPr lang="en-US" sz="2400" b="1" dirty="0" smtClean="0">
                <a:solidFill>
                  <a:srgbClr val="FFFF00"/>
                </a:solidFill>
                <a:effectLst>
                  <a:outerShdw blurRad="38100" dist="38100" dir="2700000" algn="tl">
                    <a:srgbClr val="000000">
                      <a:alpha val="43137"/>
                    </a:srgbClr>
                  </a:outerShdw>
                </a:effectLst>
                <a:cs typeface="B Zar" pitchFamily="2" charset="-78"/>
              </a:rPr>
              <a:t> </a:t>
            </a:r>
          </a:p>
          <a:p>
            <a:pPr algn="r" rtl="1" eaLnBrk="1" hangingPunct="1"/>
            <a:r>
              <a:rPr lang="en-US" sz="2400" b="1" dirty="0" smtClean="0">
                <a:solidFill>
                  <a:srgbClr val="FFFF00"/>
                </a:solidFill>
                <a:effectLst>
                  <a:outerShdw blurRad="38100" dist="38100" dir="2700000" algn="tl">
                    <a:srgbClr val="000000">
                      <a:alpha val="43137"/>
                    </a:srgbClr>
                  </a:outerShdw>
                </a:effectLst>
                <a:cs typeface="B Zar" pitchFamily="2" charset="-78"/>
              </a:rPr>
              <a:t>Interviews</a:t>
            </a:r>
            <a:r>
              <a:rPr lang="fa-IR" sz="2400" b="1" dirty="0" smtClean="0">
                <a:solidFill>
                  <a:srgbClr val="FFFF00"/>
                </a:solidFill>
                <a:effectLst>
                  <a:outerShdw blurRad="38100" dist="38100" dir="2700000" algn="tl">
                    <a:srgbClr val="000000">
                      <a:alpha val="43137"/>
                    </a:srgbClr>
                  </a:outerShdw>
                </a:effectLst>
                <a:cs typeface="B Zar" pitchFamily="2" charset="-78"/>
              </a:rPr>
              <a:t>  و مصاحبه های نیمه ساختار یافته </a:t>
            </a:r>
            <a:r>
              <a:rPr lang="en-US" sz="2400" b="1" dirty="0" smtClean="0">
                <a:solidFill>
                  <a:srgbClr val="FFFF00"/>
                </a:solidFill>
                <a:effectLst>
                  <a:outerShdw blurRad="38100" dist="38100" dir="2700000" algn="tl">
                    <a:srgbClr val="000000">
                      <a:alpha val="43137"/>
                    </a:srgbClr>
                  </a:outerShdw>
                </a:effectLst>
                <a:cs typeface="B Zar" pitchFamily="2" charset="-78"/>
              </a:rPr>
              <a:t>(Semi-structured)</a:t>
            </a:r>
            <a:r>
              <a:rPr lang="fa-IR" sz="2400" b="1" dirty="0" smtClean="0">
                <a:solidFill>
                  <a:srgbClr val="FFFF00"/>
                </a:solidFill>
                <a:effectLst>
                  <a:outerShdw blurRad="38100" dist="38100" dir="2700000" algn="tl">
                    <a:srgbClr val="000000">
                      <a:alpha val="43137"/>
                    </a:srgbClr>
                  </a:outerShdw>
                </a:effectLst>
                <a:cs typeface="B Zar" pitchFamily="2" charset="-78"/>
              </a:rPr>
              <a:t> برای مطالعات کیفی وتفسیری مورد استفاده قرار می گیرند.</a:t>
            </a:r>
          </a:p>
          <a:p>
            <a:pPr algn="r" rtl="1" eaLnBrk="1" hangingPunct="1"/>
            <a:r>
              <a:rPr lang="fa-IR" sz="2400" b="1" dirty="0" smtClean="0">
                <a:solidFill>
                  <a:srgbClr val="FFFF00"/>
                </a:solidFill>
                <a:effectLst>
                  <a:outerShdw blurRad="38100" dist="38100" dir="2700000" algn="tl">
                    <a:srgbClr val="000000">
                      <a:alpha val="43137"/>
                    </a:srgbClr>
                  </a:outerShdw>
                </a:effectLst>
                <a:cs typeface="B Zar" pitchFamily="2" charset="-78"/>
              </a:rPr>
              <a:t>- در جستجوی اطلاعات ازفرد یا افراد </a:t>
            </a:r>
          </a:p>
          <a:p>
            <a:pPr algn="r" rtl="1" eaLnBrk="1" hangingPunct="1"/>
            <a:r>
              <a:rPr lang="fa-IR" sz="2400" b="1" dirty="0" smtClean="0">
                <a:solidFill>
                  <a:srgbClr val="FFFF00"/>
                </a:solidFill>
                <a:effectLst>
                  <a:outerShdw blurRad="38100" dist="38100" dir="2700000" algn="tl">
                    <a:srgbClr val="000000">
                      <a:alpha val="43137"/>
                    </a:srgbClr>
                  </a:outerShdw>
                </a:effectLst>
                <a:cs typeface="B Zar" pitchFamily="2" charset="-78"/>
              </a:rPr>
              <a:t>- گفتگوی دو طرفه</a:t>
            </a:r>
          </a:p>
          <a:p>
            <a:pPr algn="r" rtl="1" eaLnBrk="1" hangingPunct="1"/>
            <a:r>
              <a:rPr lang="fa-IR" sz="2400" b="1" dirty="0" smtClean="0">
                <a:solidFill>
                  <a:srgbClr val="FFFF00"/>
                </a:solidFill>
                <a:effectLst>
                  <a:outerShdw blurRad="38100" dist="38100" dir="2700000" algn="tl">
                    <a:srgbClr val="000000">
                      <a:alpha val="43137"/>
                    </a:srgbClr>
                  </a:outerShdw>
                </a:effectLst>
                <a:cs typeface="B Zar" pitchFamily="2" charset="-78"/>
              </a:rPr>
              <a:t> - سؤالات باز</a:t>
            </a:r>
            <a:r>
              <a:rPr lang="fa-IR" sz="2400" b="1"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
            </a:r>
            <a:br>
              <a:rPr lang="en-US" sz="2400" b="1" dirty="0" smtClean="0">
                <a:solidFill>
                  <a:srgbClr val="FFFF00"/>
                </a:solidFill>
                <a:effectLst>
                  <a:outerShdw blurRad="38100" dist="38100" dir="2700000" algn="tl">
                    <a:srgbClr val="000000">
                      <a:alpha val="43137"/>
                    </a:srgbClr>
                  </a:outerShdw>
                </a:effectLst>
              </a:rPr>
            </a:br>
            <a:endParaRPr lang="en-US" sz="2400"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algn="ctr" eaLnBrk="1" hangingPunct="1"/>
            <a:r>
              <a:rPr lang="fa-IR" b="1" dirty="0" smtClean="0">
                <a:solidFill>
                  <a:srgbClr val="FFFF00"/>
                </a:solidFill>
                <a:effectLst>
                  <a:outerShdw blurRad="38100" dist="38100" dir="2700000" algn="tl">
                    <a:srgbClr val="000000">
                      <a:alpha val="43137"/>
                    </a:srgbClr>
                  </a:outerShdw>
                </a:effectLst>
                <a:cs typeface="B Zar" pitchFamily="2" charset="-78"/>
              </a:rPr>
              <a:t>شروط انجام مصاحبه</a:t>
            </a:r>
            <a:endParaRPr lang="en-US" b="1" dirty="0" smtClean="0">
              <a:solidFill>
                <a:srgbClr val="FFFF00"/>
              </a:solidFill>
              <a:effectLst>
                <a:outerShdw blurRad="38100" dist="38100" dir="2700000" algn="tl">
                  <a:srgbClr val="000000">
                    <a:alpha val="43137"/>
                  </a:srgbClr>
                </a:outerShdw>
              </a:effectLst>
              <a:cs typeface="B Zar" pitchFamily="2" charset="-78"/>
            </a:endParaRPr>
          </a:p>
        </p:txBody>
      </p:sp>
      <p:sp>
        <p:nvSpPr>
          <p:cNvPr id="57347" name="Rectangle 3"/>
          <p:cNvSpPr>
            <a:spLocks noGrp="1" noChangeArrowheads="1"/>
          </p:cNvSpPr>
          <p:nvPr>
            <p:ph type="body" idx="1"/>
          </p:nvPr>
        </p:nvSpPr>
        <p:spPr>
          <a:xfrm>
            <a:off x="457200" y="2209800"/>
            <a:ext cx="8229600" cy="4114800"/>
          </a:xfrm>
        </p:spPr>
        <p:txBody>
          <a:bodyPr/>
          <a:lstStyle/>
          <a:p>
            <a:pPr algn="justLow" rtl="1" eaLnBrk="1" hangingPunct="1"/>
            <a:r>
              <a:rPr lang="fa-IR" b="1" dirty="0" smtClean="0">
                <a:solidFill>
                  <a:srgbClr val="FFFF00"/>
                </a:solidFill>
                <a:effectLst>
                  <a:outerShdw blurRad="38100" dist="38100" dir="2700000" algn="tl">
                    <a:srgbClr val="000000">
                      <a:alpha val="43137"/>
                    </a:srgbClr>
                  </a:outerShdw>
                </a:effectLst>
                <a:cs typeface="B Zar" pitchFamily="2" charset="-78"/>
              </a:rPr>
              <a:t>1- اطلاعات مورد درخواست باید در دسترس پاسخگو باشد</a:t>
            </a:r>
          </a:p>
          <a:p>
            <a:pPr algn="justLow" rtl="1" eaLnBrk="1" hangingPunct="1"/>
            <a:r>
              <a:rPr lang="fa-IR" b="1" dirty="0" smtClean="0">
                <a:solidFill>
                  <a:srgbClr val="FFFF00"/>
                </a:solidFill>
                <a:effectLst>
                  <a:outerShdw blurRad="38100" dist="38100" dir="2700000" algn="tl">
                    <a:srgbClr val="000000">
                      <a:alpha val="43137"/>
                    </a:srgbClr>
                  </a:outerShdw>
                </a:effectLst>
                <a:cs typeface="B Zar" pitchFamily="2" charset="-78"/>
              </a:rPr>
              <a:t>2- فهم و درک سوال از سوی پاسخگو (چه اطلاعاتی نیاز دارد؟ چگونه جواب کامل بدهد؟ جواب خود را کی تقویت کند؟ و ... )</a:t>
            </a:r>
          </a:p>
          <a:p>
            <a:pPr algn="justLow" rtl="1" eaLnBrk="1" hangingPunct="1"/>
            <a:r>
              <a:rPr lang="fa-IR" b="1" dirty="0" smtClean="0">
                <a:solidFill>
                  <a:srgbClr val="FFFF00"/>
                </a:solidFill>
                <a:effectLst>
                  <a:outerShdw blurRad="38100" dist="38100" dir="2700000" algn="tl">
                    <a:srgbClr val="000000">
                      <a:alpha val="43137"/>
                    </a:srgbClr>
                  </a:outerShdw>
                </a:effectLst>
                <a:cs typeface="B Zar" pitchFamily="2" charset="-78"/>
              </a:rPr>
              <a:t>3- انگیزه لازم برای پاسخگوئی</a:t>
            </a:r>
            <a:endParaRPr lang="en-US"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nchor="ctr"/>
          <a:lstStyle/>
          <a:p>
            <a:pPr eaLnBrk="1" hangingPunct="1"/>
            <a:endParaRPr lang="en-US" smtClean="0"/>
          </a:p>
        </p:txBody>
      </p:sp>
      <p:sp>
        <p:nvSpPr>
          <p:cNvPr id="58371" name="Rectangle 3"/>
          <p:cNvSpPr>
            <a:spLocks noGrp="1" noChangeArrowheads="1"/>
          </p:cNvSpPr>
          <p:nvPr>
            <p:ph type="body" idx="4294967295"/>
          </p:nvPr>
        </p:nvSpPr>
        <p:spPr/>
        <p:txBody>
          <a:bodyPr/>
          <a:lstStyle/>
          <a:p>
            <a:pPr algn="l" rtl="0" eaLnBrk="1" hangingPunct="1"/>
            <a:r>
              <a:rPr lang="en-US" sz="7200" dirty="0" smtClean="0">
                <a:solidFill>
                  <a:srgbClr val="FF3300"/>
                </a:solidFill>
              </a:rPr>
              <a:t>Always….</a:t>
            </a:r>
          </a:p>
          <a:p>
            <a:pPr algn="l" rtl="0" eaLnBrk="1" hangingPunct="1"/>
            <a:endParaRPr lang="en-US" sz="7200" dirty="0" smtClean="0"/>
          </a:p>
          <a:p>
            <a:pPr algn="l" rtl="0" eaLnBrk="1" hangingPunct="1"/>
            <a:r>
              <a:rPr lang="en-US" sz="4800" dirty="0" smtClean="0">
                <a:solidFill>
                  <a:srgbClr val="FFFF00"/>
                </a:solidFill>
              </a:rPr>
              <a:t>Listen more than talk</a:t>
            </a:r>
          </a:p>
          <a:p>
            <a:pPr eaLnBrk="1" hangingPunct="1">
              <a:spcBef>
                <a:spcPct val="0"/>
              </a:spcBef>
              <a:buFont typeface="Wingdings" pitchFamily="2" charset="2"/>
              <a:buNone/>
            </a:pPr>
            <a:endParaRPr lang="en-US" sz="6000" dirty="0" smtClean="0"/>
          </a:p>
        </p:txBody>
      </p:sp>
      <p:sp>
        <p:nvSpPr>
          <p:cNvPr id="4" name="Rectangle 3"/>
          <p:cNvSpPr txBox="1">
            <a:spLocks noChangeArrowheads="1"/>
          </p:cNvSpPr>
          <p:nvPr/>
        </p:nvSpPr>
        <p:spPr bwMode="auto">
          <a:xfrm>
            <a:off x="857250" y="2357438"/>
            <a:ext cx="7693025" cy="3724275"/>
          </a:xfrm>
          <a:prstGeom prst="rect">
            <a:avLst/>
          </a:prstGeom>
          <a:noFill/>
          <a:ln w="9525">
            <a:noFill/>
            <a:miter lim="800000"/>
            <a:headEnd/>
            <a:tailEnd/>
          </a:ln>
        </p:spPr>
        <p:txBody>
          <a:bodyPr/>
          <a:lstStyle/>
          <a:p>
            <a:pPr marL="342900" indent="-342900" algn="l" rtl="0">
              <a:spcBef>
                <a:spcPct val="20000"/>
              </a:spcBef>
              <a:buClr>
                <a:schemeClr val="tx1"/>
              </a:buClr>
              <a:buSzPct val="75000"/>
              <a:buFont typeface="Wingdings" pitchFamily="2" charset="2"/>
              <a:buChar char="l"/>
              <a:defRPr/>
            </a:pPr>
            <a:endParaRPr lang="en-US" sz="7200" kern="0" dirty="0">
              <a:latin typeface="+mn-lt"/>
              <a:cs typeface="+mn-cs"/>
            </a:endParaRPr>
          </a:p>
          <a:p>
            <a:pPr marL="342900" indent="-342900">
              <a:buClr>
                <a:schemeClr val="tx1"/>
              </a:buClr>
              <a:buSzPct val="75000"/>
              <a:buFont typeface="Wingdings" pitchFamily="2" charset="2"/>
              <a:buNone/>
              <a:defRPr/>
            </a:pPr>
            <a:endParaRPr lang="en-US" sz="6000" kern="0" dirty="0">
              <a:latin typeface="+mn-lt"/>
              <a:cs typeface="+mn-cs"/>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42938" y="1219201"/>
            <a:ext cx="7693025" cy="4933950"/>
          </a:xfrm>
          <a:prstGeom prst="rect">
            <a:avLst/>
          </a:prstGeom>
          <a:noFill/>
          <a:ln w="9525">
            <a:noFill/>
            <a:miter lim="800000"/>
            <a:headEnd/>
            <a:tailEnd/>
          </a:ln>
        </p:spPr>
        <p:txBody>
          <a:bodyPr/>
          <a:lstStyle/>
          <a:p>
            <a:pPr marL="342900" indent="-342900" algn="r" rtl="1">
              <a:lnSpc>
                <a:spcPct val="80000"/>
              </a:lnSpc>
              <a:spcBef>
                <a:spcPct val="20000"/>
              </a:spcBef>
              <a:buClr>
                <a:schemeClr val="tx1"/>
              </a:buClr>
              <a:buSzPct val="75000"/>
              <a:buFont typeface="Wingdings" pitchFamily="2" charset="2"/>
              <a:buChar char="l"/>
              <a:defRPr/>
            </a:pPr>
            <a:r>
              <a:rPr lang="fa-IR" sz="3200" b="1" kern="0" dirty="0">
                <a:solidFill>
                  <a:srgbClr val="FFFF00"/>
                </a:solidFill>
                <a:effectLst>
                  <a:outerShdw blurRad="38100" dist="38100" dir="2700000" algn="tl">
                    <a:srgbClr val="000000">
                      <a:alpha val="43137"/>
                    </a:srgbClr>
                  </a:outerShdw>
                </a:effectLst>
                <a:latin typeface="+mn-lt"/>
                <a:cs typeface="B Zar" pitchFamily="2" charset="-78"/>
              </a:rPr>
              <a:t>مصاحبه يك هنر است همچنان كه يك مهارت نيز هست، بيش از هر تكنيك ديگر ، نيازمند گوش دادن است. </a:t>
            </a:r>
          </a:p>
          <a:p>
            <a:pPr marL="342900" indent="-342900" algn="r" rtl="1">
              <a:lnSpc>
                <a:spcPct val="80000"/>
              </a:lnSpc>
              <a:spcBef>
                <a:spcPct val="20000"/>
              </a:spcBef>
              <a:buClr>
                <a:schemeClr val="tx1"/>
              </a:buClr>
              <a:buSzPct val="75000"/>
              <a:buFont typeface="Wingdings" pitchFamily="2" charset="2"/>
              <a:buChar char="l"/>
              <a:defRPr/>
            </a:pPr>
            <a:endParaRPr lang="fa-IR" sz="3200" b="1" kern="0" dirty="0">
              <a:solidFill>
                <a:srgbClr val="FFFF00"/>
              </a:solidFill>
              <a:effectLst>
                <a:outerShdw blurRad="38100" dist="38100" dir="2700000" algn="tl">
                  <a:srgbClr val="000000">
                    <a:alpha val="43137"/>
                  </a:srgbClr>
                </a:outerShdw>
              </a:effectLst>
              <a:latin typeface="+mn-lt"/>
              <a:cs typeface="B Zar" pitchFamily="2" charset="-78"/>
            </a:endParaRPr>
          </a:p>
          <a:p>
            <a:pPr marL="342900" indent="-342900" algn="r" rtl="1">
              <a:lnSpc>
                <a:spcPct val="80000"/>
              </a:lnSpc>
              <a:spcBef>
                <a:spcPct val="20000"/>
              </a:spcBef>
              <a:buClr>
                <a:schemeClr val="tx1"/>
              </a:buClr>
              <a:buSzPct val="75000"/>
              <a:buFont typeface="Wingdings" pitchFamily="2" charset="2"/>
              <a:buChar char="l"/>
              <a:defRPr/>
            </a:pPr>
            <a:r>
              <a:rPr lang="fa-IR" sz="3200" b="1" kern="0" dirty="0">
                <a:solidFill>
                  <a:srgbClr val="FFFF00"/>
                </a:solidFill>
                <a:effectLst>
                  <a:outerShdw blurRad="38100" dist="38100" dir="2700000" algn="tl">
                    <a:srgbClr val="000000">
                      <a:alpha val="43137"/>
                    </a:srgbClr>
                  </a:outerShdw>
                </a:effectLst>
                <a:latin typeface="Arial" charset="0"/>
                <a:cs typeface="B Zar" pitchFamily="2" charset="-78"/>
              </a:rPr>
              <a:t>گوش دادني فعال به مصاحبه شونده مي گويد ، دنبال كردن آن و حفظ روند گفتگو را.</a:t>
            </a:r>
          </a:p>
          <a:p>
            <a:pPr marL="342900" indent="-342900" algn="r" rtl="1">
              <a:lnSpc>
                <a:spcPct val="80000"/>
              </a:lnSpc>
              <a:spcBef>
                <a:spcPct val="20000"/>
              </a:spcBef>
              <a:buClr>
                <a:schemeClr val="tx1"/>
              </a:buClr>
              <a:buSzPct val="75000"/>
              <a:defRPr/>
            </a:pPr>
            <a:r>
              <a:rPr lang="fa-IR" sz="3200" b="1" kern="0" dirty="0">
                <a:solidFill>
                  <a:srgbClr val="FFFF00"/>
                </a:solidFill>
                <a:effectLst>
                  <a:outerShdw blurRad="38100" dist="38100" dir="2700000" algn="tl">
                    <a:srgbClr val="000000">
                      <a:alpha val="43137"/>
                    </a:srgbClr>
                  </a:outerShdw>
                </a:effectLst>
                <a:latin typeface="Arial" charset="0"/>
                <a:cs typeface="B Zar" pitchFamily="2" charset="-78"/>
              </a:rPr>
              <a:t> </a:t>
            </a:r>
          </a:p>
          <a:p>
            <a:pPr marL="342900" indent="-342900" algn="r" rtl="1">
              <a:lnSpc>
                <a:spcPct val="80000"/>
              </a:lnSpc>
              <a:spcBef>
                <a:spcPct val="20000"/>
              </a:spcBef>
              <a:buClr>
                <a:schemeClr val="tx1"/>
              </a:buClr>
              <a:buSzPct val="75000"/>
              <a:buFont typeface="Wingdings" pitchFamily="2" charset="2"/>
              <a:buChar char="l"/>
              <a:defRPr/>
            </a:pPr>
            <a:r>
              <a:rPr lang="fa-IR" sz="3200" b="1" kern="0" dirty="0">
                <a:solidFill>
                  <a:srgbClr val="FFFF00"/>
                </a:solidFill>
                <a:effectLst>
                  <a:outerShdw blurRad="38100" dist="38100" dir="2700000" algn="tl">
                    <a:srgbClr val="000000">
                      <a:alpha val="43137"/>
                    </a:srgbClr>
                  </a:outerShdw>
                </a:effectLst>
                <a:latin typeface="+mn-lt"/>
                <a:cs typeface="B Zar" pitchFamily="2" charset="-78"/>
              </a:rPr>
              <a:t>مصاحبه بسيار شبيه يك رودخانه پرپيچ و خم است و كمتر به بازي تنيس شبيه است. </a:t>
            </a:r>
            <a:endParaRPr lang="en-US" sz="3200" b="1" kern="0" dirty="0">
              <a:solidFill>
                <a:srgbClr val="FFFF00"/>
              </a:solidFill>
              <a:effectLst>
                <a:outerShdw blurRad="38100" dist="38100" dir="2700000" algn="tl">
                  <a:srgbClr val="000000">
                    <a:alpha val="43137"/>
                  </a:srgbClr>
                </a:outerShdw>
              </a:effectLst>
              <a:latin typeface="+mn-lt"/>
              <a:cs typeface="B Zar" pitchFamily="2" charset="-78"/>
            </a:endParaRPr>
          </a:p>
          <a:p>
            <a:pPr marL="342900" indent="-342900" algn="r" rtl="1">
              <a:lnSpc>
                <a:spcPct val="80000"/>
              </a:lnSpc>
              <a:spcBef>
                <a:spcPct val="20000"/>
              </a:spcBef>
              <a:buClr>
                <a:schemeClr val="tx1"/>
              </a:buClr>
              <a:buSzPct val="75000"/>
              <a:buFont typeface="Wingdings" pitchFamily="2" charset="2"/>
              <a:buChar char="l"/>
              <a:defRPr/>
            </a:pPr>
            <a:endParaRPr lang="en-US" sz="3200" b="1" kern="0" dirty="0">
              <a:solidFill>
                <a:srgbClr val="FFFF00"/>
              </a:solidFill>
              <a:effectLst>
                <a:outerShdw blurRad="38100" dist="38100" dir="2700000" algn="tl">
                  <a:srgbClr val="000000">
                    <a:alpha val="43137"/>
                  </a:srgbClr>
                </a:outerShdw>
              </a:effectLst>
              <a:latin typeface="+mn-lt"/>
              <a:cs typeface="B Zar" pitchFamily="2" charset="-78"/>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nchor="ctr"/>
          <a:lstStyle/>
          <a:p>
            <a:pPr algn="ctr" eaLnBrk="1" hangingPunct="1"/>
            <a:r>
              <a:rPr lang="en-US" b="1" dirty="0" smtClean="0">
                <a:solidFill>
                  <a:srgbClr val="FF0000"/>
                </a:solidFill>
                <a:effectLst>
                  <a:outerShdw blurRad="38100" dist="38100" dir="2700000" algn="tl">
                    <a:srgbClr val="000000">
                      <a:alpha val="43137"/>
                    </a:srgbClr>
                  </a:outerShdw>
                </a:effectLst>
              </a:rPr>
              <a:t>In-depth interview</a:t>
            </a:r>
          </a:p>
        </p:txBody>
      </p:sp>
      <p:sp>
        <p:nvSpPr>
          <p:cNvPr id="60419" name="Rectangle 3"/>
          <p:cNvSpPr>
            <a:spLocks noGrp="1" noChangeArrowheads="1"/>
          </p:cNvSpPr>
          <p:nvPr>
            <p:ph type="body" idx="4294967295"/>
          </p:nvPr>
        </p:nvSpPr>
        <p:spPr/>
        <p:txBody>
          <a:bodyPr/>
          <a:lstStyle/>
          <a:p>
            <a:pPr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Range from fixed to free</a:t>
            </a:r>
          </a:p>
          <a:p>
            <a:pPr lvl="1"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Structured </a:t>
            </a:r>
            <a:r>
              <a:rPr lang="fa-IR" sz="3200" b="1" dirty="0" smtClean="0">
                <a:solidFill>
                  <a:srgbClr val="FFFF00"/>
                </a:solidFill>
                <a:effectLst>
                  <a:outerShdw blurRad="38100" dist="38100" dir="2700000" algn="tl">
                    <a:srgbClr val="000000">
                      <a:alpha val="43137"/>
                    </a:srgbClr>
                  </a:outerShdw>
                </a:effectLst>
              </a:rPr>
              <a:t>ساختار یافته</a:t>
            </a:r>
            <a:endParaRPr lang="en-US" sz="3200" b="1" dirty="0" smtClean="0">
              <a:solidFill>
                <a:srgbClr val="FFFF00"/>
              </a:solidFill>
              <a:effectLst>
                <a:outerShdw blurRad="38100" dist="38100" dir="2700000" algn="tl">
                  <a:srgbClr val="000000">
                    <a:alpha val="43137"/>
                  </a:srgbClr>
                </a:outerShdw>
              </a:effectLst>
            </a:endParaRPr>
          </a:p>
          <a:p>
            <a:pPr lvl="1"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Semi-Structured</a:t>
            </a:r>
            <a:r>
              <a:rPr lang="fa-IR" sz="3200" b="1" dirty="0" smtClean="0">
                <a:solidFill>
                  <a:srgbClr val="FFFF00"/>
                </a:solidFill>
                <a:effectLst>
                  <a:outerShdw blurRad="38100" dist="38100" dir="2700000" algn="tl">
                    <a:srgbClr val="000000">
                      <a:alpha val="43137"/>
                    </a:srgbClr>
                  </a:outerShdw>
                </a:effectLst>
              </a:rPr>
              <a:t>   نیمه ساختار یافته </a:t>
            </a:r>
            <a:endParaRPr lang="en-US" sz="3200" b="1" dirty="0" smtClean="0">
              <a:solidFill>
                <a:srgbClr val="FFFF00"/>
              </a:solidFill>
              <a:effectLst>
                <a:outerShdw blurRad="38100" dist="38100" dir="2700000" algn="tl">
                  <a:srgbClr val="000000">
                    <a:alpha val="43137"/>
                  </a:srgbClr>
                </a:outerShdw>
              </a:effectLst>
            </a:endParaRPr>
          </a:p>
          <a:p>
            <a:pPr lvl="1"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Unstructured</a:t>
            </a:r>
            <a:r>
              <a:rPr lang="fa-IR" sz="3200" b="1" dirty="0" smtClean="0">
                <a:solidFill>
                  <a:srgbClr val="FFFF00"/>
                </a:solidFill>
                <a:effectLst>
                  <a:outerShdw blurRad="38100" dist="38100" dir="2700000" algn="tl">
                    <a:srgbClr val="000000">
                      <a:alpha val="43137"/>
                    </a:srgbClr>
                  </a:outerShdw>
                </a:effectLst>
              </a:rPr>
              <a:t>  ساختار یافته </a:t>
            </a:r>
            <a:endParaRPr lang="en-US" sz="3200" b="1" dirty="0" smtClean="0">
              <a:solidFill>
                <a:srgbClr val="FFFF00"/>
              </a:solidFill>
              <a:effectLst>
                <a:outerShdw blurRad="38100" dist="38100" dir="2700000" algn="tl">
                  <a:srgbClr val="000000">
                    <a:alpha val="43137"/>
                  </a:srgbClr>
                </a:outerShdw>
              </a:effectLst>
            </a:endParaRPr>
          </a:p>
          <a:p>
            <a:pPr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Number</a:t>
            </a:r>
          </a:p>
          <a:p>
            <a:pPr lvl="1"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One to one</a:t>
            </a:r>
          </a:p>
          <a:p>
            <a:pPr lvl="1" algn="l" rtl="0" eaLnBrk="1" hangingPunct="1">
              <a:lnSpc>
                <a:spcPct val="90000"/>
              </a:lnSpc>
            </a:pPr>
            <a:r>
              <a:rPr lang="en-US" sz="3200" b="1" dirty="0" smtClean="0">
                <a:solidFill>
                  <a:srgbClr val="FFFF00"/>
                </a:solidFill>
                <a:effectLst>
                  <a:outerShdw blurRad="38100" dist="38100" dir="2700000" algn="tl">
                    <a:srgbClr val="000000">
                      <a:alpha val="43137"/>
                    </a:srgbClr>
                  </a:outerShdw>
                </a:effectLst>
              </a:rPr>
              <a:t>Group interviews</a:t>
            </a:r>
          </a:p>
          <a:p>
            <a:pPr algn="l" rtl="0" eaLnBrk="1" hangingPunct="1">
              <a:lnSpc>
                <a:spcPct val="90000"/>
              </a:lnSpc>
            </a:pPr>
            <a:endParaRPr lang="en-US"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
            <a:normAutofit/>
          </a:bodyPr>
          <a:lstStyle/>
          <a:p>
            <a:pPr algn="ctr" eaLnBrk="1" hangingPunct="1"/>
            <a:r>
              <a:rPr lang="fa-IR" sz="3200" b="1" dirty="0" smtClean="0">
                <a:solidFill>
                  <a:srgbClr val="FF0000"/>
                </a:solidFill>
                <a:cs typeface="B Zar" pitchFamily="2" charset="-78"/>
              </a:rPr>
              <a:t>انتقاد به رویکردهای متکی بر روشهای آماری</a:t>
            </a:r>
            <a:endParaRPr lang="en-US" sz="3200" b="1" dirty="0" smtClean="0">
              <a:solidFill>
                <a:srgbClr val="FF0000"/>
              </a:solidFill>
              <a:cs typeface="B Zar" pitchFamily="2" charset="-78"/>
            </a:endParaRPr>
          </a:p>
        </p:txBody>
      </p:sp>
      <p:sp>
        <p:nvSpPr>
          <p:cNvPr id="4099" name="Rectangle 3"/>
          <p:cNvSpPr>
            <a:spLocks noGrp="1" noChangeArrowheads="1"/>
          </p:cNvSpPr>
          <p:nvPr>
            <p:ph type="body" idx="4294967295"/>
          </p:nvPr>
        </p:nvSpPr>
        <p:spPr/>
        <p:txBody>
          <a:bodyPr/>
          <a:lstStyle/>
          <a:p>
            <a:pPr algn="r" rtl="1" eaLnBrk="1" hangingPunct="1">
              <a:lnSpc>
                <a:spcPct val="90000"/>
              </a:lnSpc>
            </a:pPr>
            <a:r>
              <a:rPr lang="fa-IR" b="1" dirty="0" smtClean="0">
                <a:solidFill>
                  <a:srgbClr val="FFFF00"/>
                </a:solidFill>
                <a:cs typeface="B Zar" pitchFamily="2" charset="-78"/>
              </a:rPr>
              <a:t>آمار واقعیت نیست بلکه تصویری انتزاعی از واقعیت است.</a:t>
            </a:r>
          </a:p>
          <a:p>
            <a:pPr algn="r" rtl="1" eaLnBrk="1" hangingPunct="1">
              <a:lnSpc>
                <a:spcPct val="90000"/>
              </a:lnSpc>
            </a:pPr>
            <a:endParaRPr lang="fa-IR" b="1" dirty="0" smtClean="0">
              <a:solidFill>
                <a:srgbClr val="FFFF00"/>
              </a:solidFill>
              <a:cs typeface="B Zar" pitchFamily="2" charset="-78"/>
            </a:endParaRPr>
          </a:p>
          <a:p>
            <a:pPr algn="r" rtl="1" eaLnBrk="1" hangingPunct="1">
              <a:lnSpc>
                <a:spcPct val="90000"/>
              </a:lnSpc>
            </a:pPr>
            <a:r>
              <a:rPr lang="fa-IR" b="1" dirty="0" smtClean="0">
                <a:solidFill>
                  <a:srgbClr val="FFFF00"/>
                </a:solidFill>
                <a:cs typeface="B Zar" pitchFamily="2" charset="-78"/>
              </a:rPr>
              <a:t>گرایش آمار به شبیه سازی واقعیات وجود دارد.</a:t>
            </a:r>
          </a:p>
          <a:p>
            <a:pPr algn="r" rtl="1" eaLnBrk="1" hangingPunct="1">
              <a:lnSpc>
                <a:spcPct val="90000"/>
              </a:lnSpc>
            </a:pPr>
            <a:endParaRPr lang="fa-IR" b="1" dirty="0" smtClean="0">
              <a:solidFill>
                <a:srgbClr val="FFFF00"/>
              </a:solidFill>
              <a:cs typeface="B Zar" pitchFamily="2" charset="-78"/>
            </a:endParaRPr>
          </a:p>
          <a:p>
            <a:pPr algn="r" rtl="1" eaLnBrk="1" hangingPunct="1">
              <a:lnSpc>
                <a:spcPct val="90000"/>
              </a:lnSpc>
            </a:pPr>
            <a:r>
              <a:rPr lang="fa-IR" b="1" dirty="0" smtClean="0">
                <a:solidFill>
                  <a:srgbClr val="FFFF00"/>
                </a:solidFill>
                <a:cs typeface="B Zar" pitchFamily="2" charset="-78"/>
              </a:rPr>
              <a:t>آمارها نمی توانند همه جنبه های واقعیت را آشکار سازند . بستگی به زاویه ای دارد که محقق بدان می نگرد.</a:t>
            </a:r>
          </a:p>
          <a:p>
            <a:pPr algn="r" rtl="1" eaLnBrk="1" hangingPunct="1">
              <a:lnSpc>
                <a:spcPct val="90000"/>
              </a:lnSpc>
            </a:pPr>
            <a:endParaRPr lang="fa-IR" b="1" dirty="0" smtClean="0">
              <a:solidFill>
                <a:srgbClr val="FFFF00"/>
              </a:solidFill>
              <a:cs typeface="B Zar" pitchFamily="2" charset="-78"/>
            </a:endParaRPr>
          </a:p>
          <a:p>
            <a:pPr algn="r" rtl="1" eaLnBrk="1" hangingPunct="1">
              <a:lnSpc>
                <a:spcPct val="90000"/>
              </a:lnSpc>
            </a:pPr>
            <a:r>
              <a:rPr lang="fa-IR" b="1" dirty="0" smtClean="0">
                <a:solidFill>
                  <a:srgbClr val="FFFF00"/>
                </a:solidFill>
                <a:cs typeface="B Zar" pitchFamily="2" charset="-78"/>
              </a:rPr>
              <a:t>آمارهای رسمی از دقت لازم برخوردار نیستند.</a:t>
            </a:r>
            <a:endParaRPr lang="en-US" b="1" dirty="0" smtClean="0">
              <a:solidFill>
                <a:srgbClr val="FFFF00"/>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nchor="ctr"/>
          <a:lstStyle/>
          <a:p>
            <a:pPr algn="ctr" eaLnBrk="1" hangingPunct="1"/>
            <a:r>
              <a:rPr lang="en-US" b="1" dirty="0" smtClean="0">
                <a:solidFill>
                  <a:srgbClr val="FF0000"/>
                </a:solidFill>
                <a:effectLst>
                  <a:outerShdw blurRad="38100" dist="38100" dir="2700000" algn="tl">
                    <a:srgbClr val="000000">
                      <a:alpha val="43137"/>
                    </a:srgbClr>
                  </a:outerShdw>
                </a:effectLst>
              </a:rPr>
              <a:t>In-depth interview</a:t>
            </a:r>
          </a:p>
        </p:txBody>
      </p:sp>
      <p:sp>
        <p:nvSpPr>
          <p:cNvPr id="61443" name="Rectangle 3"/>
          <p:cNvSpPr>
            <a:spLocks noGrp="1" noChangeArrowheads="1"/>
          </p:cNvSpPr>
          <p:nvPr>
            <p:ph type="body" idx="4294967295"/>
          </p:nvPr>
        </p:nvSpPr>
        <p:spPr/>
        <p:txBody>
          <a:bodyPr/>
          <a:lstStyle/>
          <a:p>
            <a:pPr algn="justLow" rtl="1" eaLnBrk="1" hangingPunct="1">
              <a:lnSpc>
                <a:spcPct val="90000"/>
              </a:lnSpc>
            </a:pPr>
            <a:r>
              <a:rPr lang="fa-IR" b="1" dirty="0" smtClean="0">
                <a:solidFill>
                  <a:srgbClr val="FFFF00"/>
                </a:solidFill>
                <a:effectLst>
                  <a:outerShdw blurRad="38100" dist="38100" dir="2700000" algn="tl">
                    <a:srgbClr val="000000">
                      <a:alpha val="43137"/>
                    </a:srgbClr>
                  </a:outerShdw>
                </a:effectLst>
                <a:cs typeface="B Zar" pitchFamily="2" charset="-78"/>
              </a:rPr>
              <a:t>یادگیری انجام مصاحبه</a:t>
            </a:r>
          </a:p>
          <a:p>
            <a:pPr algn="justLow" rtl="1" eaLnBrk="1" hangingPunct="1">
              <a:lnSpc>
                <a:spcPct val="90000"/>
              </a:lnSpc>
              <a:buFont typeface="Wingdings" pitchFamily="2" charset="2"/>
              <a:buNone/>
            </a:pPr>
            <a:r>
              <a:rPr lang="fa-IR" b="1" dirty="0" smtClean="0">
                <a:solidFill>
                  <a:srgbClr val="FFFF00"/>
                </a:solidFill>
                <a:effectLst>
                  <a:outerShdw blurRad="38100" dist="38100" dir="2700000" algn="tl">
                    <a:srgbClr val="000000">
                      <a:alpha val="43137"/>
                    </a:srgbClr>
                  </a:outerShdw>
                </a:effectLst>
                <a:cs typeface="B Zar" pitchFamily="2" charset="-78"/>
              </a:rPr>
              <a:t>---  مهارت انجام مصاحبه            داده های کیفی تر</a:t>
            </a:r>
          </a:p>
          <a:p>
            <a:pPr algn="justLow" rtl="1" eaLnBrk="1" hangingPunct="1">
              <a:lnSpc>
                <a:spcPct val="90000"/>
              </a:lnSpc>
              <a:buFont typeface="Wingdings" pitchFamily="2" charset="2"/>
              <a:buNone/>
            </a:pPr>
            <a:r>
              <a:rPr lang="fa-IR" b="1" dirty="0" smtClean="0">
                <a:solidFill>
                  <a:srgbClr val="FFFF00"/>
                </a:solidFill>
                <a:effectLst>
                  <a:outerShdw blurRad="38100" dist="38100" dir="2700000" algn="tl">
                    <a:srgbClr val="000000">
                      <a:alpha val="43137"/>
                    </a:srgbClr>
                  </a:outerShdw>
                </a:effectLst>
                <a:cs typeface="B Zar" pitchFamily="2" charset="-78"/>
              </a:rPr>
              <a:t>--- زمان انجام مصاحبه </a:t>
            </a:r>
          </a:p>
          <a:p>
            <a:pPr algn="justLow" rtl="1" eaLnBrk="1" hangingPunct="1">
              <a:lnSpc>
                <a:spcPct val="90000"/>
              </a:lnSpc>
              <a:buFont typeface="Wingdings" pitchFamily="2" charset="2"/>
              <a:buNone/>
            </a:pPr>
            <a:r>
              <a:rPr lang="fa-IR" b="1" dirty="0" smtClean="0">
                <a:solidFill>
                  <a:srgbClr val="FFFF00"/>
                </a:solidFill>
                <a:effectLst>
                  <a:outerShdw blurRad="38100" dist="38100" dir="2700000" algn="tl">
                    <a:srgbClr val="000000">
                      <a:alpha val="43137"/>
                    </a:srgbClr>
                  </a:outerShdw>
                </a:effectLst>
                <a:cs typeface="B Zar" pitchFamily="2" charset="-78"/>
              </a:rPr>
              <a:t>--- زمان تشویق مشارکت کنندگان به ادامه مصاحبه </a:t>
            </a:r>
          </a:p>
          <a:p>
            <a:pPr algn="justLow" rtl="1" eaLnBrk="1" hangingPunct="1">
              <a:lnSpc>
                <a:spcPct val="90000"/>
              </a:lnSpc>
              <a:buFont typeface="Wingdings" pitchFamily="2" charset="2"/>
              <a:buNone/>
            </a:pPr>
            <a:r>
              <a:rPr lang="fa-IR" b="1" dirty="0" smtClean="0">
                <a:solidFill>
                  <a:srgbClr val="FFFF00"/>
                </a:solidFill>
                <a:effectLst>
                  <a:outerShdw blurRad="38100" dist="38100" dir="2700000" algn="tl">
                    <a:srgbClr val="000000">
                      <a:alpha val="43137"/>
                    </a:srgbClr>
                  </a:outerShdw>
                </a:effectLst>
                <a:cs typeface="B Zar" pitchFamily="2" charset="-78"/>
              </a:rPr>
              <a:t>--- تغییر بحث به موضوعات دیگر</a:t>
            </a:r>
          </a:p>
          <a:p>
            <a:pPr algn="justLow" rtl="1" eaLnBrk="1" hangingPunct="1">
              <a:lnSpc>
                <a:spcPct val="90000"/>
              </a:lnSpc>
              <a:buFont typeface="Wingdings" pitchFamily="2" charset="2"/>
              <a:buNone/>
            </a:pPr>
            <a:r>
              <a:rPr lang="fa-IR" b="1" dirty="0" smtClean="0">
                <a:solidFill>
                  <a:srgbClr val="FFFF00"/>
                </a:solidFill>
                <a:effectLst>
                  <a:outerShdw blurRad="38100" dist="38100" dir="2700000" algn="tl">
                    <a:srgbClr val="000000">
                      <a:alpha val="43137"/>
                    </a:srgbClr>
                  </a:outerShdw>
                </a:effectLst>
                <a:cs typeface="B Zar" pitchFamily="2" charset="-78"/>
              </a:rPr>
              <a:t>--- تاثیر مصاحبه گربرمصاحبه شونده (چگونه او می شنود، چگونه او را ملاقات كند، او را تشویق کند و چگونه انقطاع ایجاد کند، موضوع را چگونه عوض کند، چگونه عنوان را آغاز و پاسخها را به انتها برساند) </a:t>
            </a:r>
            <a:endParaRPr lang="en-US" b="1" dirty="0" smtClean="0">
              <a:solidFill>
                <a:srgbClr val="FFFF00"/>
              </a:solidFill>
              <a:effectLst>
                <a:outerShdw blurRad="38100" dist="38100" dir="2700000" algn="tl">
                  <a:srgbClr val="000000">
                    <a:alpha val="43137"/>
                  </a:srgbClr>
                </a:outerShdw>
              </a:effectLst>
              <a:cs typeface="B Zar" pitchFamily="2" charset="-78"/>
            </a:endParaRPr>
          </a:p>
        </p:txBody>
      </p:sp>
      <p:sp>
        <p:nvSpPr>
          <p:cNvPr id="61444" name="Line 5"/>
          <p:cNvSpPr>
            <a:spLocks noChangeShapeType="1"/>
          </p:cNvSpPr>
          <p:nvPr/>
        </p:nvSpPr>
        <p:spPr bwMode="auto">
          <a:xfrm flipH="1">
            <a:off x="4787900" y="3068638"/>
            <a:ext cx="863600"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nchor="ctr"/>
          <a:lstStyle/>
          <a:p>
            <a:pPr eaLnBrk="1" hangingPunct="1"/>
            <a:endParaRPr lang="en-US" smtClean="0"/>
          </a:p>
        </p:txBody>
      </p:sp>
      <p:sp>
        <p:nvSpPr>
          <p:cNvPr id="62467" name="Rectangle 3"/>
          <p:cNvSpPr>
            <a:spLocks noGrp="1" noChangeArrowheads="1"/>
          </p:cNvSpPr>
          <p:nvPr>
            <p:ph type="body" idx="4294967295"/>
          </p:nvPr>
        </p:nvSpPr>
        <p:spPr/>
        <p:txBody>
          <a:bodyPr>
            <a:normAutofit/>
          </a:bodyPr>
          <a:lstStyle/>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ایجاد یک محیط مثبت برای یک مصاحبه</a:t>
            </a:r>
          </a:p>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محیط گرم و مناسب برای گفتگو</a:t>
            </a:r>
          </a:p>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 وسایل ضبط (صوت یا تصویر) باید در مکان مناسب بطوریکه برای انجام مصاحبه مزاحمت ایجاد نکنند قرار گیرند</a:t>
            </a:r>
            <a:r>
              <a:rPr lang="en-US" sz="3200" b="1" dirty="0" smtClean="0">
                <a:solidFill>
                  <a:srgbClr val="FFFF00"/>
                </a:solidFill>
                <a:effectLst>
                  <a:outerShdw blurRad="38100" dist="38100" dir="2700000" algn="tl">
                    <a:srgbClr val="000000">
                      <a:alpha val="43137"/>
                    </a:srgbClr>
                  </a:outerShdw>
                </a:effectLst>
                <a:cs typeface="B Zar" pitchFamily="2" charset="-78"/>
              </a:rPr>
              <a:t> </a:t>
            </a:r>
            <a:endParaRPr lang="fa-IR" sz="3200" b="1" dirty="0" smtClean="0">
              <a:solidFill>
                <a:srgbClr val="FFFF00"/>
              </a:solidFill>
              <a:effectLst>
                <a:outerShdw blurRad="38100" dist="38100" dir="2700000" algn="tl">
                  <a:srgbClr val="000000">
                    <a:alpha val="43137"/>
                  </a:srgbClr>
                </a:outerShdw>
              </a:effectLst>
              <a:cs typeface="B Zar" pitchFamily="2" charset="-78"/>
            </a:endParaRPr>
          </a:p>
          <a:p>
            <a:pPr algn="justLow" rtl="1" eaLnBrk="1" hangingPunct="1"/>
            <a:r>
              <a:rPr lang="fa-IR" sz="3200" b="1" dirty="0" smtClean="0">
                <a:solidFill>
                  <a:srgbClr val="FFFF00"/>
                </a:solidFill>
                <a:effectLst>
                  <a:outerShdw blurRad="38100" dist="38100" dir="2700000" algn="tl">
                    <a:srgbClr val="000000">
                      <a:alpha val="43137"/>
                    </a:srgbClr>
                  </a:outerShdw>
                </a:effectLst>
                <a:cs typeface="B Zar" pitchFamily="2" charset="-78"/>
              </a:rPr>
              <a:t>کیفیت مناسب ضبط برای پیاده سازی </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انجام یک مصاحبه موثر </a:t>
            </a:r>
            <a:endParaRPr lang="en-US" b="1" dirty="0" smtClean="0">
              <a:solidFill>
                <a:srgbClr val="FF0000"/>
              </a:solidFill>
              <a:effectLst>
                <a:outerShdw blurRad="38100" dist="38100" dir="2700000" algn="tl">
                  <a:srgbClr val="000000">
                    <a:alpha val="43137"/>
                  </a:srgbClr>
                </a:outerShdw>
              </a:effectLst>
            </a:endParaRPr>
          </a:p>
        </p:txBody>
      </p:sp>
      <p:sp>
        <p:nvSpPr>
          <p:cNvPr id="63491" name="Rectangle 3"/>
          <p:cNvSpPr>
            <a:spLocks noGrp="1" noChangeArrowheads="1"/>
          </p:cNvSpPr>
          <p:nvPr>
            <p:ph type="body" idx="4294967295"/>
          </p:nvPr>
        </p:nvSpPr>
        <p:spPr/>
        <p:txBody>
          <a:bodyPr>
            <a:normAutofit/>
          </a:bodyPr>
          <a:lstStyle/>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تعیین و بررسی مشکلات حین مصاحبه قبل از انجام مصاحبه</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برگزاری یک جلسه عملی مصاحبه </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محقق قدرت آنرا دارد تا دستور جلسه مصاحبه را سازماندهي كند.</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مشارکت کنندگان هم قدرت آنرا دارند تا سطح پاسخهایی که ارائه می دهند را معین نمایند</a:t>
            </a:r>
            <a:r>
              <a:rPr lang="en-US" sz="2400" b="1" dirty="0" smtClean="0">
                <a:solidFill>
                  <a:srgbClr val="FFFF00"/>
                </a:solidFill>
                <a:effectLst>
                  <a:outerShdw blurRad="38100" dist="38100" dir="2700000" algn="tl">
                    <a:srgbClr val="000000">
                      <a:alpha val="43137"/>
                    </a:srgbClr>
                  </a:outerShdw>
                </a:effectLst>
                <a:cs typeface="B Nazanin" pitchFamily="2" charset="-78"/>
              </a:rPr>
              <a:t> </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مصاحبه شوندگان باید قادر باشند با آزادی عمل از تجاربشان صحبت نمایند</a:t>
            </a:r>
            <a:r>
              <a:rPr lang="en-US" sz="2400" b="1" dirty="0" smtClean="0">
                <a:solidFill>
                  <a:srgbClr val="FFFF00"/>
                </a:solidFill>
                <a:effectLst>
                  <a:outerShdw blurRad="38100" dist="38100" dir="2700000" algn="tl">
                    <a:srgbClr val="000000">
                      <a:alpha val="43137"/>
                    </a:srgbClr>
                  </a:outerShdw>
                </a:effectLst>
                <a:cs typeface="B Nazanin" pitchFamily="2" charset="-78"/>
              </a:rPr>
              <a:t> </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تشویق مصاحبه گر به ادامه ( تکان دادن سر ، بله و...)</a:t>
            </a:r>
          </a:p>
          <a:p>
            <a:pPr algn="justLow" rtl="1" eaLnBrk="1" hangingPunct="1">
              <a:lnSpc>
                <a:spcPct val="90000"/>
              </a:lnSpc>
            </a:pPr>
            <a:r>
              <a:rPr lang="en-US" sz="2400" b="1" dirty="0" smtClean="0">
                <a:solidFill>
                  <a:srgbClr val="FFFF00"/>
                </a:solidFill>
                <a:effectLst>
                  <a:outerShdw blurRad="38100" dist="38100" dir="2700000" algn="tl">
                    <a:srgbClr val="000000">
                      <a:alpha val="43137"/>
                    </a:srgbClr>
                  </a:outerShdw>
                </a:effectLst>
                <a:cs typeface="B Nazanin" pitchFamily="2" charset="-78"/>
              </a:rPr>
              <a:t> </a:t>
            </a:r>
            <a:r>
              <a:rPr lang="fa-IR" sz="2400" b="1" dirty="0" smtClean="0">
                <a:solidFill>
                  <a:srgbClr val="FFFF00"/>
                </a:solidFill>
                <a:effectLst>
                  <a:outerShdw blurRad="38100" dist="38100" dir="2700000" algn="tl">
                    <a:srgbClr val="000000">
                      <a:alpha val="43137"/>
                    </a:srgbClr>
                  </a:outerShdw>
                </a:effectLst>
                <a:cs typeface="B Nazanin" pitchFamily="2" charset="-78"/>
              </a:rPr>
              <a:t>مصاحبه شونده باید احساس کند صحبت‌هایش مورد توجه وعلاقه مصاحبه کننده است.</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کمک به مصاحبه شونده تا ابعاد بیشتری از موضوع را بشکافند</a:t>
            </a:r>
          </a:p>
          <a:p>
            <a:pPr algn="justLow" rtl="1" eaLnBrk="1" hangingPunct="1">
              <a:lnSpc>
                <a:spcPct val="9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سوالات را در سطح فهم مصاحبه شونده بیان کنید.</a:t>
            </a:r>
            <a:r>
              <a:rPr lang="en-US" sz="2400" b="1" dirty="0" smtClean="0">
                <a:solidFill>
                  <a:srgbClr val="FFFF00"/>
                </a:solidFill>
                <a:effectLst>
                  <a:outerShdw blurRad="38100" dist="38100" dir="2700000" algn="tl">
                    <a:srgbClr val="000000">
                      <a:alpha val="43137"/>
                    </a:srgbClr>
                  </a:outerShdw>
                </a:effectLst>
                <a:cs typeface="B Nazanin" pitchFamily="2" charset="-78"/>
              </a:rPr>
              <a:t> </a:t>
            </a:r>
            <a:endParaRPr lang="fa-IR" sz="2400" b="1" dirty="0" smtClean="0">
              <a:solidFill>
                <a:srgbClr val="FFFF00"/>
              </a:solidFill>
              <a:effectLst>
                <a:outerShdw blurRad="38100" dist="38100" dir="2700000" algn="tl">
                  <a:srgbClr val="000000">
                    <a:alpha val="43137"/>
                  </a:srgbClr>
                </a:outerShdw>
              </a:effectLst>
              <a:cs typeface="B Nazanin" pitchFamily="2" charset="-78"/>
            </a:endParaRPr>
          </a:p>
          <a:p>
            <a:pPr algn="justLow" rtl="1" eaLnBrk="1" hangingPunct="1">
              <a:lnSpc>
                <a:spcPct val="90000"/>
              </a:lnSpc>
            </a:pPr>
            <a:endParaRPr lang="en-US" sz="24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ده توصیه برای مصاحبه</a:t>
            </a:r>
            <a:r>
              <a:rPr lang="en-US" b="1" dirty="0" smtClean="0">
                <a:solidFill>
                  <a:srgbClr val="FF0000"/>
                </a:solidFill>
                <a:effectLst>
                  <a:outerShdw blurRad="38100" dist="38100" dir="2700000" algn="tl">
                    <a:srgbClr val="000000">
                      <a:alpha val="43137"/>
                    </a:srgbClr>
                  </a:outerShdw>
                </a:effectLst>
                <a:cs typeface="B Zar" pitchFamily="2" charset="-78"/>
              </a:rPr>
              <a:t> </a:t>
            </a:r>
            <a:r>
              <a:rPr lang="fa-IR" b="1" dirty="0" smtClean="0">
                <a:solidFill>
                  <a:srgbClr val="FF0000"/>
                </a:solidFill>
                <a:effectLst>
                  <a:outerShdw blurRad="38100" dist="38100" dir="2700000" algn="tl">
                    <a:srgbClr val="000000">
                      <a:alpha val="43137"/>
                    </a:srgbClr>
                  </a:outerShdw>
                </a:effectLst>
                <a:cs typeface="B Zar" pitchFamily="2" charset="-78"/>
              </a:rPr>
              <a:t>موثر</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64515" name="Rectangle 3"/>
          <p:cNvSpPr>
            <a:spLocks noGrp="1" noChangeArrowheads="1"/>
          </p:cNvSpPr>
          <p:nvPr>
            <p:ph type="body" idx="4294967295"/>
          </p:nvPr>
        </p:nvSpPr>
        <p:spPr/>
        <p:txBody>
          <a:bodyPr>
            <a:normAutofit/>
          </a:bodyPr>
          <a:lstStyle/>
          <a:p>
            <a:pPr marL="533400" indent="-533400" algn="justLow" rtl="1" eaLnBrk="1" hangingPunct="1">
              <a:lnSpc>
                <a:spcPct val="90000"/>
              </a:lnSpc>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هرگز مصاحبه را سرد وبی روح آغاز نکنید</a:t>
            </a:r>
            <a:r>
              <a:rPr lang="en-US" b="1" dirty="0" smtClean="0">
                <a:solidFill>
                  <a:srgbClr val="FFFF00"/>
                </a:solidFill>
                <a:effectLst>
                  <a:outerShdw blurRad="38100" dist="38100" dir="2700000" algn="tl">
                    <a:srgbClr val="000000">
                      <a:alpha val="43137"/>
                    </a:srgbClr>
                  </a:outerShdw>
                </a:effectLst>
                <a:cs typeface="B Nazanin" pitchFamily="2" charset="-78"/>
              </a:rPr>
              <a:t> </a:t>
            </a:r>
            <a:endParaRPr lang="fa-IR"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اهداف را بخاطر داشته باشید</a:t>
            </a:r>
            <a:r>
              <a:rPr lang="en-US" b="1" dirty="0" smtClean="0">
                <a:solidFill>
                  <a:srgbClr val="FFFF00"/>
                </a:solidFill>
                <a:effectLst>
                  <a:outerShdw blurRad="38100" dist="38100" dir="2700000" algn="tl">
                    <a:srgbClr val="000000">
                      <a:alpha val="43137"/>
                    </a:srgbClr>
                  </a:outerShdw>
                </a:effectLst>
                <a:cs typeface="B Nazanin" pitchFamily="2" charset="-78"/>
              </a:rPr>
              <a:t> </a:t>
            </a:r>
            <a:endParaRPr lang="fa-IR"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 حالت طبیعی ومعمولی داشته باشید</a:t>
            </a:r>
            <a:r>
              <a:rPr lang="en-US" b="1" dirty="0" smtClean="0">
                <a:solidFill>
                  <a:srgbClr val="FFFF00"/>
                </a:solidFill>
                <a:effectLst>
                  <a:outerShdw blurRad="38100" dist="38100" dir="2700000" algn="tl">
                    <a:srgbClr val="000000">
                      <a:alpha val="43137"/>
                    </a:srgbClr>
                  </a:outerShdw>
                </a:effectLst>
                <a:cs typeface="B Nazanin" pitchFamily="2" charset="-78"/>
              </a:rPr>
              <a:t> </a:t>
            </a:r>
            <a:endParaRPr lang="fa-IR"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گوش دادن هوشیارانه خود را به مصاحبه‌شونده نشان دهید</a:t>
            </a:r>
            <a:r>
              <a:rPr lang="en-US" b="1" dirty="0" smtClean="0">
                <a:solidFill>
                  <a:srgbClr val="FFFF00"/>
                </a:solidFill>
                <a:effectLst>
                  <a:outerShdw blurRad="38100" dist="38100" dir="2700000" algn="tl">
                    <a:srgbClr val="000000">
                      <a:alpha val="43137"/>
                    </a:srgbClr>
                  </a:outerShdw>
                </a:effectLst>
                <a:cs typeface="B Nazanin" pitchFamily="2" charset="-78"/>
              </a:rPr>
              <a:t> </a:t>
            </a: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در مورد وضعیت ظاهریتان فکر کنید</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مصاحبه را در یک محیط مناسب وآرام انجام دهيد</a:t>
            </a:r>
            <a:r>
              <a:rPr lang="en-US" b="1" dirty="0" smtClean="0">
                <a:solidFill>
                  <a:srgbClr val="FFFF00"/>
                </a:solidFill>
                <a:effectLst>
                  <a:outerShdw blurRad="38100" dist="38100" dir="2700000" algn="tl">
                    <a:srgbClr val="000000">
                      <a:alpha val="43137"/>
                    </a:srgbClr>
                  </a:outerShdw>
                </a:effectLst>
                <a:cs typeface="B Nazanin" pitchFamily="2" charset="-78"/>
              </a:rPr>
              <a:t> </a:t>
            </a: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از پاسخهای یک کلمه‌ای راضی نباشید</a:t>
            </a:r>
            <a:r>
              <a:rPr lang="en-US" b="1" dirty="0" smtClean="0">
                <a:solidFill>
                  <a:srgbClr val="FFFF00"/>
                </a:solidFill>
                <a:effectLst>
                  <a:outerShdw blurRad="38100" dist="38100" dir="2700000" algn="tl">
                    <a:srgbClr val="000000">
                      <a:alpha val="43137"/>
                    </a:srgbClr>
                  </a:outerShdw>
                </a:effectLst>
                <a:cs typeface="B Nazanin" pitchFamily="2" charset="-78"/>
              </a:rPr>
              <a:t> </a:t>
            </a: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محترمانه عمل کنید</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 مصاحبه کن، مصاحبه کن وبیشتر مصاحبه‌کن</a:t>
            </a:r>
            <a:r>
              <a:rPr lang="en-US" b="1" dirty="0" smtClean="0">
                <a:solidFill>
                  <a:srgbClr val="FFFF00"/>
                </a:solidFill>
                <a:effectLst>
                  <a:outerShdw blurRad="38100" dist="38100" dir="2700000" algn="tl">
                    <a:srgbClr val="000000">
                      <a:alpha val="43137"/>
                    </a:srgbClr>
                  </a:outerShdw>
                </a:effectLst>
                <a:cs typeface="B Nazanin" pitchFamily="2" charset="-78"/>
              </a:rPr>
              <a:t> </a:t>
            </a:r>
          </a:p>
          <a:p>
            <a:pPr marL="533400" indent="-533400" algn="justLow" rtl="1" eaLnBrk="1" hangingPunct="1">
              <a:lnSpc>
                <a:spcPct val="90000"/>
              </a:lnSpc>
              <a:spcBef>
                <a:spcPct val="0"/>
              </a:spcBef>
              <a:buFontTx/>
              <a:buAutoNum type="arabicPeriod"/>
            </a:pPr>
            <a:r>
              <a:rPr lang="fa-IR" b="1" dirty="0" smtClean="0">
                <a:solidFill>
                  <a:srgbClr val="FFFF00"/>
                </a:solidFill>
                <a:effectLst>
                  <a:outerShdw blurRad="38100" dist="38100" dir="2700000" algn="tl">
                    <a:srgbClr val="000000">
                      <a:alpha val="43137"/>
                    </a:srgbClr>
                  </a:outerShdw>
                </a:effectLst>
                <a:cs typeface="B Nazanin" pitchFamily="2" charset="-78"/>
              </a:rPr>
              <a:t> صمیمانه باشید و از آنان وسپاسگزاري كنيد، </a:t>
            </a:r>
            <a:endParaRPr lang="en-US"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buFontTx/>
              <a:buAutoNum type="arabicPeriod"/>
            </a:pPr>
            <a:endParaRPr lang="fa-IR" b="1" dirty="0" smtClean="0">
              <a:solidFill>
                <a:srgbClr val="FFFF00"/>
              </a:solidFill>
              <a:effectLst>
                <a:outerShdw blurRad="38100" dist="38100" dir="2700000" algn="tl">
                  <a:srgbClr val="000000">
                    <a:alpha val="43137"/>
                  </a:srgbClr>
                </a:outerShdw>
              </a:effectLst>
              <a:cs typeface="B Nazanin" pitchFamily="2" charset="-78"/>
            </a:endParaRPr>
          </a:p>
          <a:p>
            <a:pPr marL="533400" indent="-533400" algn="justLow" rtl="1" eaLnBrk="1" hangingPunct="1">
              <a:lnSpc>
                <a:spcPct val="90000"/>
              </a:lnSpc>
            </a:pPr>
            <a:endParaRPr lang="en-US"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nchor="ctr"/>
          <a:lstStyle/>
          <a:p>
            <a:pPr algn="ctr" eaLnBrk="1" hangingPunct="1"/>
            <a:r>
              <a:rPr lang="fa-IR" b="1" dirty="0" smtClean="0">
                <a:solidFill>
                  <a:srgbClr val="FF0000"/>
                </a:solidFill>
                <a:cs typeface="B Zar" pitchFamily="2" charset="-78"/>
              </a:rPr>
              <a:t>مشکلاتی پیرامون مصاحبه</a:t>
            </a:r>
            <a:endParaRPr lang="en-US" b="1" dirty="0" smtClean="0">
              <a:solidFill>
                <a:srgbClr val="FF0000"/>
              </a:solidFill>
            </a:endParaRPr>
          </a:p>
        </p:txBody>
      </p:sp>
      <p:sp>
        <p:nvSpPr>
          <p:cNvPr id="65539" name="Rectangle 3"/>
          <p:cNvSpPr>
            <a:spLocks noGrp="1" noChangeArrowheads="1"/>
          </p:cNvSpPr>
          <p:nvPr>
            <p:ph type="body" idx="4294967295"/>
          </p:nvPr>
        </p:nvSpPr>
        <p:spPr/>
        <p:txBody>
          <a:bodyPr>
            <a:noAutofit/>
          </a:bodyPr>
          <a:lstStyle/>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«انقطاع ها» يا مزاحت‌ها مانند زنگ تلفن،</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ترس پاسخ دهنده به جهت ضبط مصاحبه،</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عدم توانایی مصاحبه گردر برقراري ارتباط،</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مطول گویی پاسخ دهندگان و میل به انحراف از موضوع</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درشتاب وعجله بودن مصاحبه شونده بر کیفیت داده ها موثر است</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مصاحبه ها نباید با تحت فشار قرار دادن وتهدید نمودن مصاحبه شونده همراه باشد</a:t>
            </a:r>
            <a:r>
              <a:rPr lang="en-US" sz="2400" b="1" dirty="0" smtClean="0">
                <a:solidFill>
                  <a:srgbClr val="FFFF00"/>
                </a:solidFill>
                <a:effectLst>
                  <a:outerShdw blurRad="38100" dist="38100" dir="2700000" algn="tl">
                    <a:srgbClr val="000000">
                      <a:alpha val="43137"/>
                    </a:srgbClr>
                  </a:outerShdw>
                </a:effectLst>
                <a:cs typeface="B Nazanin" pitchFamily="2" charset="-78"/>
              </a:rPr>
              <a:t> </a:t>
            </a:r>
            <a:endParaRPr lang="fa-IR" sz="2400" b="1" dirty="0" smtClean="0">
              <a:solidFill>
                <a:srgbClr val="FFFF00"/>
              </a:solidFill>
              <a:effectLst>
                <a:outerShdw blurRad="38100" dist="38100" dir="2700000" algn="tl">
                  <a:srgbClr val="000000">
                    <a:alpha val="43137"/>
                  </a:srgbClr>
                </a:outerShdw>
              </a:effectLst>
              <a:cs typeface="B Nazanin" pitchFamily="2" charset="-78"/>
            </a:endParaRP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ازویژگیهای شخصیتی فرد مورد مصاحبه (سن، قومیت، جنس، زمینه حرفه ای وتخصصی، سطح تحصیلات، پایگاه اجتماعی).</a:t>
            </a:r>
          </a:p>
          <a:p>
            <a:pPr algn="justLow" rtl="1" eaLnBrk="1" hangingPunct="1">
              <a:lnSpc>
                <a:spcPct val="80000"/>
              </a:lnSpc>
            </a:pPr>
            <a:r>
              <a:rPr lang="fa-IR" sz="2400" b="1" dirty="0" smtClean="0">
                <a:solidFill>
                  <a:srgbClr val="FFFF00"/>
                </a:solidFill>
                <a:effectLst>
                  <a:outerShdw blurRad="38100" dist="38100" dir="2700000" algn="tl">
                    <a:srgbClr val="000000">
                      <a:alpha val="43137"/>
                    </a:srgbClr>
                  </a:outerShdw>
                </a:effectLst>
                <a:cs typeface="B Nazanin" pitchFamily="2" charset="-78"/>
              </a:rPr>
              <a:t> تأثیرداده های مصاحبه از عوانل دیگر (مانند دقت در شنیدن، لکنت زبان ، خستگی، درد، ضعف حافظه، بی توجهی، حالت عاطفی ومشکلات زبان ) </a:t>
            </a:r>
            <a:r>
              <a:rPr lang="en-US" sz="2400" b="1" dirty="0" smtClean="0">
                <a:solidFill>
                  <a:srgbClr val="FFFF00"/>
                </a:solidFill>
                <a:effectLst>
                  <a:outerShdw blurRad="38100" dist="38100" dir="2700000" algn="tl">
                    <a:srgbClr val="000000">
                      <a:alpha val="43137"/>
                    </a:srgbClr>
                  </a:outerShdw>
                </a:effectLst>
                <a:cs typeface="B Nazanin" pitchFamily="2" charset="-78"/>
              </a:rPr>
              <a:t> </a:t>
            </a:r>
          </a:p>
          <a:p>
            <a:pPr algn="justLow" rtl="1" eaLnBrk="1" hangingPunct="1">
              <a:lnSpc>
                <a:spcPct val="80000"/>
              </a:lnSpc>
            </a:pPr>
            <a:endParaRPr lang="en-US" sz="24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Nazanin" pitchFamily="2" charset="-78"/>
              </a:rPr>
              <a:t>در حين مصاحبه</a:t>
            </a:r>
            <a:endParaRPr lang="en-US" b="1" dirty="0" smtClean="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Autofit/>
          </a:bodyPr>
          <a:lstStyle/>
          <a:p>
            <a:pPr algn="r" rtl="1">
              <a:buFont typeface="Arial" pitchFamily="34" charset="0"/>
              <a:buChar char="•"/>
            </a:pPr>
            <a:r>
              <a:rPr lang="fa-IR" sz="2400" b="1" dirty="0" smtClean="0">
                <a:solidFill>
                  <a:srgbClr val="FFFF00"/>
                </a:solidFill>
                <a:cs typeface="B Zar" pitchFamily="2" charset="-78"/>
              </a:rPr>
              <a:t>سعي كنيد سوالاتي را مطرح كنيد كه طرف مقابل را به صحبت كردن واداريد نه سكوت.</a:t>
            </a:r>
          </a:p>
          <a:p>
            <a:pPr algn="r" rtl="1">
              <a:buFont typeface="Arial" pitchFamily="34" charset="0"/>
              <a:buChar char="•"/>
            </a:pPr>
            <a:r>
              <a:rPr lang="fa-IR" sz="2400" b="1" dirty="0" smtClean="0">
                <a:solidFill>
                  <a:srgbClr val="FFFF00"/>
                </a:solidFill>
                <a:cs typeface="B Zar" pitchFamily="2" charset="-78"/>
              </a:rPr>
              <a:t>سعي كنيد از پرسيدن سوالاتي كه به آساني و با استفاده از بله يا خير جواب مي شنويد پرهيز كنيد.</a:t>
            </a:r>
          </a:p>
          <a:p>
            <a:pPr algn="r" rtl="1">
              <a:buFont typeface="Arial" pitchFamily="34" charset="0"/>
              <a:buChar char="•"/>
            </a:pPr>
            <a:r>
              <a:rPr lang="fa-IR" sz="2400" b="1" dirty="0" smtClean="0">
                <a:solidFill>
                  <a:srgbClr val="FFFF00"/>
                </a:solidFill>
                <a:cs typeface="B Zar" pitchFamily="2" charset="-78"/>
              </a:rPr>
              <a:t>از سوالات دو جوابي كه غالبا مصاحبه شونده را براي جواب دادن يك جواب خاص هدايت مي كند بپرهيزيد (آيا موافق نيستيدكه...).</a:t>
            </a:r>
          </a:p>
          <a:p>
            <a:pPr algn="r" rtl="1">
              <a:buFont typeface="Arial" pitchFamily="34" charset="0"/>
              <a:buChar char="•"/>
            </a:pPr>
            <a:r>
              <a:rPr lang="fa-IR" sz="2400" b="1" dirty="0" smtClean="0">
                <a:solidFill>
                  <a:srgbClr val="FFFF00"/>
                </a:solidFill>
                <a:cs typeface="B Zar" pitchFamily="2" charset="-78"/>
              </a:rPr>
              <a:t>در مورد استفاده از سوالاتي كه با چرا؟ آغاز مي شوند ، محتاط باشيد ، مردم معمولا نمي دانند چرا بعضي از كارها را انجام مي دهند.</a:t>
            </a:r>
          </a:p>
          <a:p>
            <a:pPr algn="r" rtl="1">
              <a:buFont typeface="Arial" pitchFamily="34" charset="0"/>
              <a:buChar char="•"/>
            </a:pPr>
            <a:r>
              <a:rPr lang="fa-IR" sz="2400" b="1" dirty="0" smtClean="0">
                <a:solidFill>
                  <a:srgbClr val="FFFF00"/>
                </a:solidFill>
                <a:cs typeface="B Zar" pitchFamily="2" charset="-78"/>
              </a:rPr>
              <a:t>در يك مصاحبه عميق بايد در جا فكر كنيد ، شما بايد پيشگام در باشيد و مصاحبه را لحظه به لحظه تعقيب كنيد ، نبايد مصاحبه را به بن بست بكشانيد.  سوالاتي مانند چه اتفاقي افتاد؟ شما كجا بوديد؟ چگونه اتفاق افتاد و.... را فراموش نكنيد.</a:t>
            </a:r>
          </a:p>
          <a:p>
            <a:pPr algn="r" rtl="1"/>
            <a:endParaRPr lang="fa-IR" sz="2400" b="1" dirty="0" smtClean="0">
              <a:solidFill>
                <a:srgbClr val="FFFF00"/>
              </a:solidFill>
              <a:cs typeface="B Zar" pitchFamily="2" charset="-78"/>
            </a:endParaRPr>
          </a:p>
          <a:p>
            <a:pPr algn="r" rtl="1"/>
            <a:endParaRPr lang="en-US" sz="2400" b="1" dirty="0" smtClean="0">
              <a:solidFill>
                <a:srgbClr val="FFFF00"/>
              </a:solidFill>
              <a:cs typeface="B Zar" pitchFamily="2" charset="-78"/>
            </a:endParaRPr>
          </a:p>
          <a:p>
            <a:pPr algn="r" rtl="1"/>
            <a:endParaRPr lang="en-US" sz="24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a:bodyPr>
          <a:lstStyle/>
          <a:p>
            <a:pPr algn="justLow" rtl="1">
              <a:lnSpc>
                <a:spcPct val="150000"/>
              </a:lnSpc>
            </a:pPr>
            <a:r>
              <a:rPr lang="fa-IR" sz="2800" b="1" dirty="0" smtClean="0">
                <a:solidFill>
                  <a:srgbClr val="FFFF00"/>
                </a:solidFill>
                <a:effectLst>
                  <a:outerShdw blurRad="38100" dist="38100" dir="2700000" algn="tl">
                    <a:srgbClr val="000000">
                      <a:alpha val="43137"/>
                    </a:srgbClr>
                  </a:outerShdw>
                </a:effectLst>
                <a:cs typeface="B Nazanin" pitchFamily="2" charset="-78"/>
              </a:rPr>
              <a:t>بعضي مواقع مردم براي جمع و جور كردن افكار خود نياز به زمان دارند، در كلام آنها اختلال ايجاد نكنيد. </a:t>
            </a:r>
          </a:p>
          <a:p>
            <a:pPr algn="justLow" rtl="1">
              <a:lnSpc>
                <a:spcPct val="150000"/>
              </a:lnSpc>
            </a:pPr>
            <a:r>
              <a:rPr lang="fa-IR" sz="2800" b="1" dirty="0" smtClean="0">
                <a:solidFill>
                  <a:srgbClr val="FFFF00"/>
                </a:solidFill>
                <a:effectLst>
                  <a:outerShdw blurRad="38100" dist="38100" dir="2700000" algn="tl">
                    <a:srgbClr val="000000">
                      <a:alpha val="43137"/>
                    </a:srgbClr>
                  </a:outerShdw>
                </a:effectLst>
                <a:cs typeface="B Nazanin" pitchFamily="2" charset="-78"/>
              </a:rPr>
              <a:t>يك مصاحبه آرام اطلاعات بيشتري نسبت به يك مصاحبه تند و سريع در اختيار شما قرار مي دهد.</a:t>
            </a:r>
          </a:p>
          <a:p>
            <a:pPr algn="justLow" rtl="1">
              <a:lnSpc>
                <a:spcPct val="150000"/>
              </a:lnSpc>
            </a:pPr>
            <a:r>
              <a:rPr lang="fa-IR" sz="2800" b="1" dirty="0" smtClean="0">
                <a:solidFill>
                  <a:srgbClr val="FFFF00"/>
                </a:solidFill>
                <a:effectLst>
                  <a:outerShdw blurRad="38100" dist="38100" dir="2700000" algn="tl">
                    <a:srgbClr val="000000">
                      <a:alpha val="43137"/>
                    </a:srgbClr>
                  </a:outerShdw>
                </a:effectLst>
                <a:cs typeface="B Nazanin" pitchFamily="2" charset="-78"/>
              </a:rPr>
              <a:t>همه ارتباطات بصورت شفاهي نيست بلكه مصاحبه گر بدنبال ساختار زبان نيز هست.</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pPr algn="ctr"/>
            <a:r>
              <a:rPr lang="fa-IR" sz="5400" b="1" dirty="0" smtClean="0">
                <a:solidFill>
                  <a:srgbClr val="FF0000"/>
                </a:solidFill>
                <a:effectLst>
                  <a:outerShdw blurRad="38100" dist="38100" dir="2700000" algn="tl">
                    <a:srgbClr val="000000">
                      <a:alpha val="43137"/>
                    </a:srgbClr>
                  </a:outerShdw>
                </a:effectLst>
                <a:cs typeface="B Zar" pitchFamily="2" charset="-78"/>
              </a:rPr>
              <a:t>بعد از مصاحبه</a:t>
            </a:r>
            <a:endParaRPr lang="en-US" sz="54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p:txBody>
          <a:bodyPr>
            <a:noAutofit/>
          </a:bodyPr>
          <a:lstStyle/>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برخي يادداشت برداري و نوشتن را بعد از مصاحبه توصيه مي كنند.</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در اولين فرصت بازنويسي كنيد. (هر ساعت مصاحبه 3 تا 4 ساعت نياز دارد و هر مصاحبه بين 10 تا 20 صفحه مطلب در بر مي گيرد.)</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مصاحبه را با يادداشتها و حركات بدني مصاحبه شونده تكميل كنيد.</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سعي نكنيد زبان محاوره اي را به به زبان نوشتاري تبديل كنيد</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nchor="ctr"/>
          <a:lstStyle/>
          <a:p>
            <a:pPr eaLnBrk="1" hangingPunct="1"/>
            <a:r>
              <a:rPr lang="en-US" b="1" dirty="0" smtClean="0">
                <a:solidFill>
                  <a:srgbClr val="FF0000"/>
                </a:solidFill>
                <a:effectLst>
                  <a:outerShdw blurRad="38100" dist="38100" dir="2700000" algn="tl">
                    <a:srgbClr val="000000">
                      <a:alpha val="43137"/>
                    </a:srgbClr>
                  </a:outerShdw>
                </a:effectLst>
              </a:rPr>
              <a:t>Steps in In-depth interview</a:t>
            </a:r>
          </a:p>
        </p:txBody>
      </p:sp>
      <p:sp>
        <p:nvSpPr>
          <p:cNvPr id="69635" name="Rectangle 3"/>
          <p:cNvSpPr>
            <a:spLocks noGrp="1" noChangeArrowheads="1"/>
          </p:cNvSpPr>
          <p:nvPr>
            <p:ph type="body" idx="4294967295"/>
          </p:nvPr>
        </p:nvSpPr>
        <p:spPr/>
        <p:txBody>
          <a:bodyPr>
            <a:normAutofit/>
          </a:bodyPr>
          <a:lstStyle/>
          <a:p>
            <a:pPr algn="l" rtl="0" eaLnBrk="1" hangingPunct="1"/>
            <a:r>
              <a:rPr lang="en-US" sz="2800" b="1" dirty="0" smtClean="0">
                <a:solidFill>
                  <a:srgbClr val="FFFF00"/>
                </a:solidFill>
                <a:effectLst>
                  <a:outerShdw blurRad="38100" dist="38100" dir="2700000" algn="tl">
                    <a:srgbClr val="000000">
                      <a:alpha val="43137"/>
                    </a:srgbClr>
                  </a:outerShdw>
                </a:effectLst>
              </a:rPr>
              <a:t>Plan</a:t>
            </a:r>
          </a:p>
          <a:p>
            <a:pPr algn="l" rtl="0" eaLnBrk="1" hangingPunct="1"/>
            <a:r>
              <a:rPr lang="en-US" sz="2800" b="1" dirty="0" smtClean="0">
                <a:solidFill>
                  <a:srgbClr val="FFFF00"/>
                </a:solidFill>
                <a:effectLst>
                  <a:outerShdw blurRad="38100" dist="38100" dir="2700000" algn="tl">
                    <a:srgbClr val="000000">
                      <a:alpha val="43137"/>
                    </a:srgbClr>
                  </a:outerShdw>
                </a:effectLst>
              </a:rPr>
              <a:t>Prepare interview schedule and recording system</a:t>
            </a:r>
          </a:p>
          <a:p>
            <a:pPr algn="l" rtl="0" eaLnBrk="1" hangingPunct="1"/>
            <a:r>
              <a:rPr lang="en-US" sz="2800" b="1" dirty="0" smtClean="0">
                <a:solidFill>
                  <a:srgbClr val="FFFF00"/>
                </a:solidFill>
                <a:effectLst>
                  <a:outerShdw blurRad="38100" dist="38100" dir="2700000" algn="tl">
                    <a:srgbClr val="000000">
                      <a:alpha val="43137"/>
                    </a:srgbClr>
                  </a:outerShdw>
                </a:effectLst>
              </a:rPr>
              <a:t>Pilot</a:t>
            </a:r>
          </a:p>
          <a:p>
            <a:pPr algn="l" rtl="0" eaLnBrk="1" hangingPunct="1"/>
            <a:r>
              <a:rPr lang="en-US" sz="2800" b="1" dirty="0" smtClean="0">
                <a:solidFill>
                  <a:srgbClr val="FFFF00"/>
                </a:solidFill>
                <a:effectLst>
                  <a:outerShdw blurRad="38100" dist="38100" dir="2700000" algn="tl">
                    <a:srgbClr val="000000">
                      <a:alpha val="43137"/>
                    </a:srgbClr>
                  </a:outerShdw>
                </a:effectLst>
              </a:rPr>
              <a:t>Modify</a:t>
            </a:r>
          </a:p>
          <a:p>
            <a:pPr algn="l" rtl="0" eaLnBrk="1" hangingPunct="1"/>
            <a:r>
              <a:rPr lang="en-US" sz="2800" b="1" dirty="0" smtClean="0">
                <a:solidFill>
                  <a:srgbClr val="FFFF00"/>
                </a:solidFill>
                <a:effectLst>
                  <a:outerShdw blurRad="38100" dist="38100" dir="2700000" algn="tl">
                    <a:srgbClr val="000000">
                      <a:alpha val="43137"/>
                    </a:srgbClr>
                  </a:outerShdw>
                </a:effectLst>
              </a:rPr>
              <a:t>Interview</a:t>
            </a:r>
          </a:p>
          <a:p>
            <a:pPr algn="l" rtl="0" eaLnBrk="1" hangingPunct="1"/>
            <a:r>
              <a:rPr lang="en-US" sz="2800" b="1" dirty="0" err="1" smtClean="0">
                <a:solidFill>
                  <a:srgbClr val="FFFF00"/>
                </a:solidFill>
                <a:effectLst>
                  <a:outerShdw blurRad="38100" dist="38100" dir="2700000" algn="tl">
                    <a:srgbClr val="000000">
                      <a:alpha val="43137"/>
                    </a:srgbClr>
                  </a:outerShdw>
                </a:effectLst>
              </a:rPr>
              <a:t>Analyse</a:t>
            </a:r>
            <a:endParaRPr lang="en-AU" sz="2800" b="1" dirty="0" smtClean="0">
              <a:solidFill>
                <a:srgbClr val="FFFF00"/>
              </a:solidFill>
              <a:effectLst>
                <a:outerShdw blurRad="38100" dist="38100" dir="2700000" algn="tl">
                  <a:srgbClr val="000000">
                    <a:alpha val="43137"/>
                  </a:srgbClr>
                </a:outerShdw>
              </a:effectLst>
            </a:endParaRPr>
          </a:p>
          <a:p>
            <a:pPr algn="l" rtl="0" eaLnBrk="1" hangingPunct="1"/>
            <a:endParaRPr lang="en-US" sz="2800"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nchor="ctr"/>
          <a:lstStyle/>
          <a:p>
            <a:pPr algn="ctr" eaLnBrk="1" hangingPunct="1"/>
            <a:r>
              <a:rPr lang="en-US" b="1" dirty="0" smtClean="0">
                <a:solidFill>
                  <a:srgbClr val="FF0000"/>
                </a:solidFill>
                <a:effectLst>
                  <a:outerShdw blurRad="38100" dist="38100" dir="2700000" algn="tl">
                    <a:srgbClr val="000000">
                      <a:alpha val="43137"/>
                    </a:srgbClr>
                  </a:outerShdw>
                </a:effectLst>
              </a:rPr>
              <a:t>Plan</a:t>
            </a:r>
          </a:p>
        </p:txBody>
      </p:sp>
      <p:sp>
        <p:nvSpPr>
          <p:cNvPr id="70659" name="Rectangle 3"/>
          <p:cNvSpPr>
            <a:spLocks noGrp="1" noChangeArrowheads="1"/>
          </p:cNvSpPr>
          <p:nvPr>
            <p:ph type="body" idx="4294967295"/>
          </p:nvPr>
        </p:nvSpPr>
        <p:spPr>
          <a:xfrm>
            <a:off x="457200" y="1935480"/>
            <a:ext cx="8534400" cy="4389120"/>
          </a:xfrm>
        </p:spPr>
        <p:txBody>
          <a:bodyPr>
            <a:noAutofit/>
          </a:bodyPr>
          <a:lstStyle/>
          <a:p>
            <a:pPr algn="l" rtl="0" eaLnBrk="1" hangingPunct="1"/>
            <a:r>
              <a:rPr lang="en-US" sz="2800" b="1" dirty="0" smtClean="0">
                <a:solidFill>
                  <a:srgbClr val="FFFF00"/>
                </a:solidFill>
                <a:effectLst>
                  <a:outerShdw blurRad="38100" dist="38100" dir="2700000" algn="tl">
                    <a:srgbClr val="000000">
                      <a:alpha val="43137"/>
                    </a:srgbClr>
                  </a:outerShdw>
                </a:effectLst>
              </a:rPr>
              <a:t>Access and representation</a:t>
            </a:r>
            <a:r>
              <a:rPr lang="fa-IR" sz="2800" b="1" dirty="0" smtClean="0">
                <a:solidFill>
                  <a:srgbClr val="FFFF00"/>
                </a:solidFill>
                <a:effectLst>
                  <a:outerShdw blurRad="38100" dist="38100" dir="2700000" algn="tl">
                    <a:srgbClr val="000000">
                      <a:alpha val="43137"/>
                    </a:srgbClr>
                  </a:outerShdw>
                </a:effectLst>
              </a:rPr>
              <a:t> </a:t>
            </a:r>
            <a:r>
              <a:rPr lang="fa-IR" sz="2800" b="1" dirty="0" smtClean="0">
                <a:solidFill>
                  <a:srgbClr val="FFFF00"/>
                </a:solidFill>
                <a:effectLst>
                  <a:outerShdw blurRad="38100" dist="38100" dir="2700000" algn="tl">
                    <a:srgbClr val="000000">
                      <a:alpha val="43137"/>
                    </a:srgbClr>
                  </a:outerShdw>
                </a:effectLst>
                <a:cs typeface="B Zar" pitchFamily="2" charset="-78"/>
              </a:rPr>
              <a:t>دستیابی و معرف بودن نمونه</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Identify and familiarize with language and cultural issues</a:t>
            </a:r>
            <a:r>
              <a:rPr lang="fa-IR" sz="2800" b="1" dirty="0" smtClean="0">
                <a:solidFill>
                  <a:srgbClr val="FFFF00"/>
                </a:solidFill>
                <a:effectLst>
                  <a:outerShdw blurRad="38100" dist="38100" dir="2700000" algn="tl">
                    <a:srgbClr val="000000">
                      <a:alpha val="43137"/>
                    </a:srgbClr>
                  </a:outerShdw>
                </a:effectLst>
                <a:cs typeface="B Zar" pitchFamily="2" charset="-78"/>
              </a:rPr>
              <a:t> آشنائی با زبان و مسائل فرهنگی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Consider presentation of yourself</a:t>
            </a:r>
            <a:r>
              <a:rPr lang="fa-IR" sz="2800" b="1" dirty="0" smtClean="0">
                <a:solidFill>
                  <a:srgbClr val="FFFF00"/>
                </a:solidFill>
                <a:effectLst>
                  <a:outerShdw blurRad="38100" dist="38100" dir="2700000" algn="tl">
                    <a:srgbClr val="000000">
                      <a:alpha val="43137"/>
                    </a:srgbClr>
                  </a:outerShdw>
                </a:effectLst>
                <a:cs typeface="B Zar" pitchFamily="2" charset="-78"/>
              </a:rPr>
              <a:t> چطور خود را معرفی کنید؟</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Decide of the length of interview</a:t>
            </a:r>
            <a:r>
              <a:rPr lang="fa-IR" sz="2800" b="1" dirty="0" smtClean="0">
                <a:solidFill>
                  <a:srgbClr val="FFFF00"/>
                </a:solidFill>
                <a:effectLst>
                  <a:outerShdw blurRad="38100" dist="38100" dir="2700000" algn="tl">
                    <a:srgbClr val="000000">
                      <a:alpha val="43137"/>
                    </a:srgbClr>
                  </a:outerShdw>
                </a:effectLst>
                <a:cs typeface="B Zar" pitchFamily="2" charset="-78"/>
              </a:rPr>
              <a:t>  طول مدت مصاحبه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Ensure making your appointments</a:t>
            </a:r>
            <a:r>
              <a:rPr lang="fa-IR" sz="2800" b="1" dirty="0" smtClean="0">
                <a:solidFill>
                  <a:srgbClr val="FFFF00"/>
                </a:solidFill>
                <a:effectLst>
                  <a:outerShdw blurRad="38100" dist="38100" dir="2700000" algn="tl">
                    <a:srgbClr val="000000">
                      <a:alpha val="43137"/>
                    </a:srgbClr>
                  </a:outerShdw>
                </a:effectLst>
                <a:cs typeface="B Zar" pitchFamily="2" charset="-78"/>
              </a:rPr>
              <a:t> حتماٌ سر قرار حاضر شوید</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28625" y="857250"/>
            <a:ext cx="8229600" cy="1143000"/>
          </a:xfrm>
        </p:spPr>
        <p:txBody>
          <a:bodyPr anchor="ctr">
            <a:normAutofit/>
          </a:bodyPr>
          <a:lstStyle/>
          <a:p>
            <a:pPr algn="ctr" eaLnBrk="1" hangingPunct="1"/>
            <a:r>
              <a:rPr lang="fa-IR" sz="3600" b="1" dirty="0" smtClean="0">
                <a:solidFill>
                  <a:srgbClr val="FF0000"/>
                </a:solidFill>
                <a:effectLst>
                  <a:outerShdw blurRad="38100" dist="38100" dir="2700000" algn="tl">
                    <a:srgbClr val="000000">
                      <a:alpha val="43137"/>
                    </a:srgbClr>
                  </a:outerShdw>
                </a:effectLst>
                <a:cs typeface="B Zar" pitchFamily="2" charset="-78"/>
              </a:rPr>
              <a:t>دغدغه هاي پژوهشهاي كمي</a:t>
            </a:r>
            <a:endParaRPr lang="en-US" sz="36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5123" name="Content Placeholder 2"/>
          <p:cNvSpPr>
            <a:spLocks noGrp="1"/>
          </p:cNvSpPr>
          <p:nvPr>
            <p:ph idx="4294967295"/>
          </p:nvPr>
        </p:nvSpPr>
        <p:spPr>
          <a:xfrm>
            <a:off x="838200" y="2749550"/>
            <a:ext cx="7693025" cy="3559175"/>
          </a:xfrm>
        </p:spPr>
        <p:txBody>
          <a:bodyPr/>
          <a:lstStyle/>
          <a:p>
            <a:pPr algn="r" rtl="1" eaLnBrk="1" hangingPunct="1"/>
            <a:r>
              <a:rPr lang="fa-IR" b="1" dirty="0" smtClean="0">
                <a:solidFill>
                  <a:srgbClr val="FFFF00"/>
                </a:solidFill>
                <a:cs typeface="B Zar" pitchFamily="2" charset="-78"/>
              </a:rPr>
              <a:t>سنجش مفاهيم </a:t>
            </a:r>
          </a:p>
          <a:p>
            <a:pPr algn="r" rtl="1" eaLnBrk="1" hangingPunct="1"/>
            <a:r>
              <a:rPr lang="fa-IR" b="1" dirty="0" smtClean="0">
                <a:solidFill>
                  <a:srgbClr val="FFFF00"/>
                </a:solidFill>
                <a:cs typeface="B Zar" pitchFamily="2" charset="-78"/>
              </a:rPr>
              <a:t>تعيين عليت </a:t>
            </a:r>
          </a:p>
          <a:p>
            <a:pPr algn="r" rtl="1" eaLnBrk="1" hangingPunct="1"/>
            <a:r>
              <a:rPr lang="fa-IR" b="1" dirty="0" smtClean="0">
                <a:solidFill>
                  <a:srgbClr val="FFFF00"/>
                </a:solidFill>
                <a:cs typeface="B Zar" pitchFamily="2" charset="-78"/>
              </a:rPr>
              <a:t>تعميم دهي </a:t>
            </a:r>
          </a:p>
          <a:p>
            <a:pPr algn="r" rtl="1" eaLnBrk="1" hangingPunct="1"/>
            <a:r>
              <a:rPr lang="fa-IR" b="1" dirty="0" smtClean="0">
                <a:solidFill>
                  <a:srgbClr val="FFFF00"/>
                </a:solidFill>
                <a:cs typeface="B Zar" pitchFamily="2" charset="-78"/>
              </a:rPr>
              <a:t>تكرار پذيري </a:t>
            </a:r>
          </a:p>
          <a:p>
            <a:pPr algn="r" rtl="1" eaLnBrk="1" hangingPunct="1"/>
            <a:r>
              <a:rPr lang="fa-IR" b="1" dirty="0" smtClean="0">
                <a:solidFill>
                  <a:srgbClr val="FFFF00"/>
                </a:solidFill>
                <a:cs typeface="B Zar" pitchFamily="2" charset="-78"/>
              </a:rPr>
              <a:t>تمركز بر افراد </a:t>
            </a:r>
            <a:endParaRPr lang="en-US" b="1" dirty="0" smtClean="0">
              <a:solidFill>
                <a:srgbClr val="FFFF00"/>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nchor="ctr"/>
          <a:lstStyle/>
          <a:p>
            <a:pPr algn="ctr" eaLnBrk="1" hangingPunct="1"/>
            <a:r>
              <a:rPr lang="en-US" b="1" dirty="0" smtClean="0">
                <a:solidFill>
                  <a:srgbClr val="FF0000"/>
                </a:solidFill>
                <a:effectLst>
                  <a:outerShdw blurRad="38100" dist="38100" dir="2700000" algn="tl">
                    <a:srgbClr val="000000">
                      <a:alpha val="43137"/>
                    </a:srgbClr>
                  </a:outerShdw>
                </a:effectLst>
              </a:rPr>
              <a:t>Prepare</a:t>
            </a:r>
          </a:p>
        </p:txBody>
      </p:sp>
      <p:sp>
        <p:nvSpPr>
          <p:cNvPr id="71683" name="Rectangle 3"/>
          <p:cNvSpPr>
            <a:spLocks noGrp="1" noChangeArrowheads="1"/>
          </p:cNvSpPr>
          <p:nvPr>
            <p:ph type="body" idx="4294967295"/>
          </p:nvPr>
        </p:nvSpPr>
        <p:spPr/>
        <p:txBody>
          <a:bodyPr/>
          <a:lstStyle/>
          <a:p>
            <a:pPr algn="l" rtl="0" eaLnBrk="1" hangingPunct="1"/>
            <a:r>
              <a:rPr lang="en-US" b="1" dirty="0" smtClean="0">
                <a:solidFill>
                  <a:srgbClr val="FFFF00"/>
                </a:solidFill>
                <a:effectLst>
                  <a:outerShdw blurRad="38100" dist="38100" dir="2700000" algn="tl">
                    <a:srgbClr val="000000">
                      <a:alpha val="43137"/>
                    </a:srgbClr>
                  </a:outerShdw>
                </a:effectLst>
                <a:cs typeface="B Zar" pitchFamily="2" charset="-78"/>
              </a:rPr>
              <a:t>Questions or themes</a:t>
            </a:r>
            <a:r>
              <a:rPr lang="fa-IR" b="1" dirty="0" smtClean="0">
                <a:solidFill>
                  <a:srgbClr val="FFFF00"/>
                </a:solidFill>
                <a:effectLst>
                  <a:outerShdw blurRad="38100" dist="38100" dir="2700000" algn="tl">
                    <a:srgbClr val="000000">
                      <a:alpha val="43137"/>
                    </a:srgbClr>
                  </a:outerShdw>
                </a:effectLst>
                <a:cs typeface="B Zar" pitchFamily="2" charset="-78"/>
              </a:rPr>
              <a:t> سؤالات/تم ها </a:t>
            </a:r>
            <a:endParaRPr lang="en-US"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b="1" dirty="0" smtClean="0">
                <a:solidFill>
                  <a:srgbClr val="FFFF00"/>
                </a:solidFill>
                <a:effectLst>
                  <a:outerShdw blurRad="38100" dist="38100" dir="2700000" algn="tl">
                    <a:srgbClr val="000000">
                      <a:alpha val="43137"/>
                    </a:srgbClr>
                  </a:outerShdw>
                </a:effectLst>
                <a:cs typeface="B Zar" pitchFamily="2" charset="-78"/>
              </a:rPr>
              <a:t>Are questions confusing, insulting, leading or problematic?</a:t>
            </a:r>
            <a:r>
              <a:rPr lang="fa-IR" b="1" dirty="0" smtClean="0">
                <a:solidFill>
                  <a:srgbClr val="FFFF00"/>
                </a:solidFill>
                <a:effectLst>
                  <a:outerShdw blurRad="38100" dist="38100" dir="2700000" algn="tl">
                    <a:srgbClr val="000000">
                      <a:alpha val="43137"/>
                    </a:srgbClr>
                  </a:outerShdw>
                </a:effectLst>
                <a:cs typeface="B Zar" pitchFamily="2" charset="-78"/>
              </a:rPr>
              <a:t> سؤالات مناسب </a:t>
            </a:r>
            <a:endParaRPr lang="en-US"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b="1" dirty="0" smtClean="0">
                <a:solidFill>
                  <a:srgbClr val="FFFF00"/>
                </a:solidFill>
                <a:effectLst>
                  <a:outerShdw blurRad="38100" dist="38100" dir="2700000" algn="tl">
                    <a:srgbClr val="000000">
                      <a:alpha val="43137"/>
                    </a:srgbClr>
                  </a:outerShdw>
                </a:effectLst>
                <a:cs typeface="B Zar" pitchFamily="2" charset="-78"/>
              </a:rPr>
              <a:t>Logical order of questions/themes</a:t>
            </a:r>
            <a:r>
              <a:rPr lang="fa-IR" b="1" dirty="0" smtClean="0">
                <a:solidFill>
                  <a:srgbClr val="FFFF00"/>
                </a:solidFill>
                <a:effectLst>
                  <a:outerShdw blurRad="38100" dist="38100" dir="2700000" algn="tl">
                    <a:srgbClr val="000000">
                      <a:alpha val="43137"/>
                    </a:srgbClr>
                  </a:outerShdw>
                </a:effectLst>
                <a:cs typeface="B Zar" pitchFamily="2" charset="-78"/>
              </a:rPr>
              <a:t> ترتیب سؤالات</a:t>
            </a:r>
            <a:endParaRPr lang="en-US"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b="1" dirty="0" smtClean="0">
                <a:solidFill>
                  <a:srgbClr val="FFFF00"/>
                </a:solidFill>
                <a:effectLst>
                  <a:outerShdw blurRad="38100" dist="38100" dir="2700000" algn="tl">
                    <a:srgbClr val="000000">
                      <a:alpha val="43137"/>
                    </a:srgbClr>
                  </a:outerShdw>
                </a:effectLst>
                <a:cs typeface="B Zar" pitchFamily="2" charset="-78"/>
              </a:rPr>
              <a:t>Prepare probes and </a:t>
            </a:r>
            <a:r>
              <a:rPr lang="en-US" b="1" dirty="0" err="1" smtClean="0">
                <a:solidFill>
                  <a:srgbClr val="FFFF00"/>
                </a:solidFill>
                <a:effectLst>
                  <a:outerShdw blurRad="38100" dist="38100" dir="2700000" algn="tl">
                    <a:srgbClr val="000000">
                      <a:alpha val="43137"/>
                    </a:srgbClr>
                  </a:outerShdw>
                </a:effectLst>
                <a:cs typeface="B Zar" pitchFamily="2" charset="-78"/>
              </a:rPr>
              <a:t>pamphelets</a:t>
            </a:r>
            <a:r>
              <a:rPr lang="en-US" b="1" dirty="0" smtClean="0">
                <a:solidFill>
                  <a:srgbClr val="FFFF00"/>
                </a:solidFill>
                <a:effectLst>
                  <a:outerShdw blurRad="38100" dist="38100" dir="2700000" algn="tl">
                    <a:srgbClr val="000000">
                      <a:alpha val="43137"/>
                    </a:srgbClr>
                  </a:outerShdw>
                </a:effectLst>
                <a:cs typeface="B Zar" pitchFamily="2" charset="-78"/>
              </a:rPr>
              <a:t>/instruction during interview</a:t>
            </a:r>
            <a:r>
              <a:rPr lang="fa-IR" b="1" dirty="0" smtClean="0">
                <a:solidFill>
                  <a:srgbClr val="FFFF00"/>
                </a:solidFill>
                <a:effectLst>
                  <a:outerShdw blurRad="38100" dist="38100" dir="2700000" algn="tl">
                    <a:srgbClr val="000000">
                      <a:alpha val="43137"/>
                    </a:srgbClr>
                  </a:outerShdw>
                </a:effectLst>
                <a:cs typeface="B Zar" pitchFamily="2" charset="-78"/>
              </a:rPr>
              <a:t> آماده سازی راهنماها؛ کاوش ها</a:t>
            </a:r>
            <a:endParaRPr lang="en-US"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b="1" dirty="0" smtClean="0">
                <a:solidFill>
                  <a:srgbClr val="FFFF00"/>
                </a:solidFill>
                <a:effectLst>
                  <a:outerShdw blurRad="38100" dist="38100" dir="2700000" algn="tl">
                    <a:srgbClr val="000000">
                      <a:alpha val="43137"/>
                    </a:srgbClr>
                  </a:outerShdw>
                </a:effectLst>
                <a:cs typeface="B Zar" pitchFamily="2" charset="-78"/>
              </a:rPr>
              <a:t>Recording method</a:t>
            </a:r>
            <a:r>
              <a:rPr lang="fa-IR" b="1" dirty="0" smtClean="0">
                <a:solidFill>
                  <a:srgbClr val="FFFF00"/>
                </a:solidFill>
                <a:effectLst>
                  <a:outerShdw blurRad="38100" dist="38100" dir="2700000" algn="tl">
                    <a:srgbClr val="000000">
                      <a:alpha val="43137"/>
                    </a:srgbClr>
                  </a:outerShdw>
                </a:effectLst>
                <a:cs typeface="B Zar" pitchFamily="2" charset="-78"/>
              </a:rPr>
              <a:t> روش ثبت داده ها</a:t>
            </a:r>
            <a:r>
              <a:rPr lang="fa-IR" b="1" dirty="0" smtClean="0">
                <a:solidFill>
                  <a:srgbClr val="FFFF00"/>
                </a:solidFill>
                <a:effectLst>
                  <a:outerShdw blurRad="38100" dist="38100" dir="2700000" algn="tl">
                    <a:srgbClr val="000000">
                      <a:alpha val="43137"/>
                    </a:srgbClr>
                  </a:outerShdw>
                </a:effectLst>
              </a:rPr>
              <a:t> </a:t>
            </a:r>
            <a:endParaRPr lang="en-AU" b="1" dirty="0" smtClean="0">
              <a:solidFill>
                <a:srgbClr val="FFFF00"/>
              </a:solidFill>
              <a:effectLst>
                <a:outerShdw blurRad="38100" dist="38100" dir="2700000" algn="tl">
                  <a:srgbClr val="000000">
                    <a:alpha val="43137"/>
                  </a:srgbClr>
                </a:outerShdw>
              </a:effectLst>
            </a:endParaRPr>
          </a:p>
          <a:p>
            <a:pPr algn="l" rtl="0" eaLnBrk="1" hangingPunct="1"/>
            <a:endParaRPr lang="en-AU"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685800"/>
            <a:ext cx="8229600" cy="1143000"/>
          </a:xfrm>
        </p:spPr>
        <p:txBody>
          <a:bodyPr anchor="ctr">
            <a:normAutofit/>
          </a:bodyPr>
          <a:lstStyle/>
          <a:p>
            <a:pPr algn="ctr" eaLnBrk="1" hangingPunct="1"/>
            <a:r>
              <a:rPr lang="en-US" sz="5400" b="1" dirty="0" smtClean="0">
                <a:solidFill>
                  <a:srgbClr val="FF0000"/>
                </a:solidFill>
                <a:effectLst>
                  <a:outerShdw blurRad="38100" dist="38100" dir="2700000" algn="tl">
                    <a:srgbClr val="000000">
                      <a:alpha val="43137"/>
                    </a:srgbClr>
                  </a:outerShdw>
                </a:effectLst>
              </a:rPr>
              <a:t>Pilot</a:t>
            </a:r>
          </a:p>
        </p:txBody>
      </p:sp>
      <p:sp>
        <p:nvSpPr>
          <p:cNvPr id="72707" name="Rectangle 3"/>
          <p:cNvSpPr>
            <a:spLocks noGrp="1" noChangeArrowheads="1"/>
          </p:cNvSpPr>
          <p:nvPr>
            <p:ph type="body" idx="4294967295"/>
          </p:nvPr>
        </p:nvSpPr>
        <p:spPr/>
        <p:txBody>
          <a:bodyPr>
            <a:normAutofit/>
          </a:bodyPr>
          <a:lstStyle/>
          <a:p>
            <a:pPr algn="l" rtl="0" eaLnBrk="1" hangingPunct="1"/>
            <a:r>
              <a:rPr lang="en-US" sz="3200" b="1" dirty="0" smtClean="0">
                <a:solidFill>
                  <a:srgbClr val="FFFF00"/>
                </a:solidFill>
                <a:effectLst>
                  <a:outerShdw blurRad="38100" dist="38100" dir="2700000" algn="tl">
                    <a:srgbClr val="000000">
                      <a:alpha val="43137"/>
                    </a:srgbClr>
                  </a:outerShdw>
                </a:effectLst>
                <a:cs typeface="B Zar" pitchFamily="2" charset="-78"/>
              </a:rPr>
              <a:t>Pilot interview</a:t>
            </a:r>
            <a:r>
              <a:rPr lang="fa-IR" sz="3200" b="1" dirty="0" smtClean="0">
                <a:solidFill>
                  <a:srgbClr val="FFFF00"/>
                </a:solidFill>
                <a:effectLst>
                  <a:outerShdw blurRad="38100" dist="38100" dir="2700000" algn="tl">
                    <a:srgbClr val="000000">
                      <a:alpha val="43137"/>
                    </a:srgbClr>
                  </a:outerShdw>
                </a:effectLst>
                <a:cs typeface="B Zar" pitchFamily="2" charset="-78"/>
              </a:rPr>
              <a:t> مصاحبه</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3200" b="1" dirty="0" smtClean="0">
                <a:solidFill>
                  <a:srgbClr val="FFFF00"/>
                </a:solidFill>
                <a:effectLst>
                  <a:outerShdw blurRad="38100" dist="38100" dir="2700000" algn="tl">
                    <a:srgbClr val="000000">
                      <a:alpha val="43137"/>
                    </a:srgbClr>
                  </a:outerShdw>
                </a:effectLst>
                <a:cs typeface="B Zar" pitchFamily="2" charset="-78"/>
              </a:rPr>
              <a:t>Pilot translator</a:t>
            </a:r>
            <a:r>
              <a:rPr lang="fa-IR" sz="3200" b="1" dirty="0" smtClean="0">
                <a:solidFill>
                  <a:srgbClr val="FFFF00"/>
                </a:solidFill>
                <a:effectLst>
                  <a:outerShdw blurRad="38100" dist="38100" dir="2700000" algn="tl">
                    <a:srgbClr val="000000">
                      <a:alpha val="43137"/>
                    </a:srgbClr>
                  </a:outerShdw>
                </a:effectLst>
                <a:cs typeface="B Zar" pitchFamily="2" charset="-78"/>
              </a:rPr>
              <a:t> مترجم </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3200" b="1" dirty="0" smtClean="0">
                <a:solidFill>
                  <a:srgbClr val="FFFF00"/>
                </a:solidFill>
                <a:effectLst>
                  <a:outerShdw blurRad="38100" dist="38100" dir="2700000" algn="tl">
                    <a:srgbClr val="000000">
                      <a:alpha val="43137"/>
                    </a:srgbClr>
                  </a:outerShdw>
                </a:effectLst>
                <a:cs typeface="B Zar" pitchFamily="2" charset="-78"/>
              </a:rPr>
              <a:t>Pilot recording</a:t>
            </a:r>
            <a:r>
              <a:rPr lang="fa-IR" sz="3200" b="1" dirty="0" smtClean="0">
                <a:solidFill>
                  <a:srgbClr val="FFFF00"/>
                </a:solidFill>
                <a:effectLst>
                  <a:outerShdw blurRad="38100" dist="38100" dir="2700000" algn="tl">
                    <a:srgbClr val="000000">
                      <a:alpha val="43137"/>
                    </a:srgbClr>
                  </a:outerShdw>
                </a:effectLst>
                <a:cs typeface="B Zar" pitchFamily="2" charset="-78"/>
              </a:rPr>
              <a:t> ثبت </a:t>
            </a:r>
            <a:endParaRPr lang="en-US" sz="32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3200" b="1" dirty="0" smtClean="0">
                <a:solidFill>
                  <a:srgbClr val="FFFF00"/>
                </a:solidFill>
                <a:effectLst>
                  <a:outerShdw blurRad="38100" dist="38100" dir="2700000" algn="tl">
                    <a:srgbClr val="000000">
                      <a:alpha val="43137"/>
                    </a:srgbClr>
                  </a:outerShdw>
                </a:effectLst>
                <a:cs typeface="B Zar" pitchFamily="2" charset="-78"/>
              </a:rPr>
              <a:t>Pilot transcription</a:t>
            </a:r>
            <a:r>
              <a:rPr lang="fa-IR" sz="3200" b="1" dirty="0" smtClean="0">
                <a:solidFill>
                  <a:srgbClr val="FFFF00"/>
                </a:solidFill>
                <a:effectLst>
                  <a:outerShdw blurRad="38100" dist="38100" dir="2700000" algn="tl">
                    <a:srgbClr val="000000">
                      <a:alpha val="43137"/>
                    </a:srgbClr>
                  </a:outerShdw>
                </a:effectLst>
                <a:cs typeface="B Zar" pitchFamily="2" charset="-78"/>
              </a:rPr>
              <a:t>  پیاده سازی </a:t>
            </a:r>
            <a:endParaRPr lang="en-AU" sz="32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endParaRPr lang="en-AU" sz="32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nchor="ctr">
            <a:normAutofit/>
          </a:bodyPr>
          <a:lstStyle/>
          <a:p>
            <a:pPr algn="ctr" eaLnBrk="1" hangingPunct="1"/>
            <a:r>
              <a:rPr lang="en-US" sz="6000" b="1" dirty="0" smtClean="0">
                <a:solidFill>
                  <a:srgbClr val="FF0000"/>
                </a:solidFill>
                <a:effectLst>
                  <a:outerShdw blurRad="38100" dist="38100" dir="2700000" algn="tl">
                    <a:srgbClr val="000000">
                      <a:alpha val="43137"/>
                    </a:srgbClr>
                  </a:outerShdw>
                </a:effectLst>
              </a:rPr>
              <a:t>Modify</a:t>
            </a:r>
          </a:p>
        </p:txBody>
      </p:sp>
      <p:sp>
        <p:nvSpPr>
          <p:cNvPr id="73731" name="Rectangle 3"/>
          <p:cNvSpPr>
            <a:spLocks noGrp="1" noChangeArrowheads="1"/>
          </p:cNvSpPr>
          <p:nvPr>
            <p:ph type="body" idx="4294967295"/>
          </p:nvPr>
        </p:nvSpPr>
        <p:spPr>
          <a:xfrm>
            <a:off x="457200" y="2468880"/>
            <a:ext cx="8229600" cy="4389120"/>
          </a:xfrm>
        </p:spPr>
        <p:txBody>
          <a:bodyPr>
            <a:normAutofit/>
          </a:bodyPr>
          <a:lstStyle/>
          <a:p>
            <a:pPr algn="l" rtl="0" eaLnBrk="1" hangingPunct="1"/>
            <a:r>
              <a:rPr lang="en-US" sz="3600" b="1" dirty="0" smtClean="0">
                <a:solidFill>
                  <a:srgbClr val="FFFF00"/>
                </a:solidFill>
                <a:effectLst>
                  <a:outerShdw blurRad="38100" dist="38100" dir="2700000" algn="tl">
                    <a:srgbClr val="000000">
                      <a:alpha val="43137"/>
                    </a:srgbClr>
                  </a:outerShdw>
                </a:effectLst>
                <a:cs typeface="B Nazanin" pitchFamily="2" charset="-78"/>
              </a:rPr>
              <a:t>Modify questions or method</a:t>
            </a:r>
            <a:r>
              <a:rPr lang="fa-IR" sz="3600" b="1" dirty="0" smtClean="0">
                <a:solidFill>
                  <a:srgbClr val="FFFF00"/>
                </a:solidFill>
                <a:effectLst>
                  <a:outerShdw blurRad="38100" dist="38100" dir="2700000" algn="tl">
                    <a:srgbClr val="000000">
                      <a:alpha val="43137"/>
                    </a:srgbClr>
                  </a:outerShdw>
                </a:effectLst>
                <a:cs typeface="B Nazanin" pitchFamily="2" charset="-78"/>
              </a:rPr>
              <a:t> اصلاح و بهبود سؤالات و روشها</a:t>
            </a:r>
            <a:endParaRPr lang="en-US" sz="36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chor="ctr">
            <a:normAutofit/>
          </a:bodyPr>
          <a:lstStyle/>
          <a:p>
            <a:pPr algn="ctr" eaLnBrk="1" hangingPunct="1"/>
            <a:r>
              <a:rPr lang="en-US" sz="5400" b="1" dirty="0" smtClean="0">
                <a:solidFill>
                  <a:srgbClr val="FF0000"/>
                </a:solidFill>
                <a:effectLst>
                  <a:outerShdw blurRad="38100" dist="38100" dir="2700000" algn="tl">
                    <a:srgbClr val="000000">
                      <a:alpha val="43137"/>
                    </a:srgbClr>
                  </a:outerShdw>
                </a:effectLst>
              </a:rPr>
              <a:t>Interview</a:t>
            </a:r>
          </a:p>
        </p:txBody>
      </p:sp>
      <p:sp>
        <p:nvSpPr>
          <p:cNvPr id="74755" name="Rectangle 3"/>
          <p:cNvSpPr>
            <a:spLocks noGrp="1" noChangeArrowheads="1"/>
          </p:cNvSpPr>
          <p:nvPr>
            <p:ph type="body" idx="4294967295"/>
          </p:nvPr>
        </p:nvSpPr>
        <p:spPr/>
        <p:txBody>
          <a:bodyPr>
            <a:normAutofit/>
          </a:bodyPr>
          <a:lstStyle/>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Be on time</a:t>
            </a:r>
            <a:r>
              <a:rPr lang="fa-IR" sz="2800" b="1" dirty="0" smtClean="0">
                <a:solidFill>
                  <a:srgbClr val="FFFF00"/>
                </a:solidFill>
                <a:effectLst>
                  <a:outerShdw blurRad="38100" dist="38100" dir="2700000" algn="tl">
                    <a:srgbClr val="000000">
                      <a:alpha val="43137"/>
                    </a:srgbClr>
                  </a:outerShdw>
                </a:effectLst>
                <a:cs typeface="B Zar" pitchFamily="2" charset="-78"/>
              </a:rPr>
              <a:t>  سر وقت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Check equipments before</a:t>
            </a:r>
            <a:r>
              <a:rPr lang="fa-IR" sz="2800" b="1" dirty="0" smtClean="0">
                <a:solidFill>
                  <a:srgbClr val="FFFF00"/>
                </a:solidFill>
                <a:effectLst>
                  <a:outerShdw blurRad="38100" dist="38100" dir="2700000" algn="tl">
                    <a:srgbClr val="000000">
                      <a:alpha val="43137"/>
                    </a:srgbClr>
                  </a:outerShdw>
                </a:effectLst>
                <a:cs typeface="B Zar" pitchFamily="2" charset="-78"/>
              </a:rPr>
              <a:t> چک وسایل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Establish rapport, introduce study and ethics</a:t>
            </a:r>
            <a:r>
              <a:rPr lang="fa-IR" sz="2800" b="1" dirty="0" smtClean="0">
                <a:solidFill>
                  <a:srgbClr val="FFFF00"/>
                </a:solidFill>
                <a:effectLst>
                  <a:outerShdw blurRad="38100" dist="38100" dir="2700000" algn="tl">
                    <a:srgbClr val="000000">
                      <a:alpha val="43137"/>
                    </a:srgbClr>
                  </a:outerShdw>
                </a:effectLst>
                <a:cs typeface="B Zar" pitchFamily="2" charset="-78"/>
              </a:rPr>
              <a:t> ایجاد اعتماد؛ معرفی مطالعه و </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Ease into interview</a:t>
            </a:r>
            <a:r>
              <a:rPr lang="fa-IR" sz="2800" b="1" dirty="0" smtClean="0">
                <a:solidFill>
                  <a:srgbClr val="FFFF00"/>
                </a:solidFill>
                <a:effectLst>
                  <a:outerShdw blurRad="38100" dist="38100" dir="2700000" algn="tl">
                    <a:srgbClr val="000000">
                      <a:alpha val="43137"/>
                    </a:srgbClr>
                  </a:outerShdw>
                </a:effectLst>
                <a:cs typeface="B Zar" pitchFamily="2" charset="-78"/>
              </a:rPr>
              <a:t>  چقدر حقوق میگیری؟؟؟</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a:p>
            <a:pPr algn="l" rtl="0" eaLnBrk="1" hangingPunct="1"/>
            <a:r>
              <a:rPr lang="en-US" sz="2800" b="1" dirty="0" smtClean="0">
                <a:solidFill>
                  <a:srgbClr val="FFFF00"/>
                </a:solidFill>
                <a:effectLst>
                  <a:outerShdw blurRad="38100" dist="38100" dir="2700000" algn="tl">
                    <a:srgbClr val="000000">
                      <a:alpha val="43137"/>
                    </a:srgbClr>
                  </a:outerShdw>
                </a:effectLst>
                <a:cs typeface="B Zar" pitchFamily="2" charset="-78"/>
              </a:rPr>
              <a:t>Keep on track but explore new ideas</a:t>
            </a:r>
            <a:r>
              <a:rPr lang="fa-IR" sz="2800" b="1" dirty="0" smtClean="0">
                <a:solidFill>
                  <a:srgbClr val="FFFF00"/>
                </a:solidFill>
                <a:effectLst>
                  <a:outerShdw blurRad="38100" dist="38100" dir="2700000" algn="tl">
                    <a:srgbClr val="000000">
                      <a:alpha val="43137"/>
                    </a:srgbClr>
                  </a:outerShdw>
                </a:effectLst>
                <a:cs typeface="B Zar" pitchFamily="2" charset="-78"/>
              </a:rPr>
              <a:t>  راهنمای مصاحبه را رعایت کنید ولی پذیرای ایده های جدید باشید</a:t>
            </a:r>
            <a:endParaRPr lang="en-US" sz="2800" b="1" dirty="0" smtClean="0">
              <a:solidFill>
                <a:srgbClr val="FFFF00"/>
              </a:solidFill>
              <a:effectLst>
                <a:outerShdw blurRad="38100" dist="38100" dir="2700000" algn="tl">
                  <a:srgbClr val="000000">
                    <a:alpha val="43137"/>
                  </a:srgbClr>
                </a:outerShdw>
              </a:effectLst>
              <a:cs typeface="B Zar" pitchFamily="2" charset="-78"/>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5C2A"/>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nchor="ctr"/>
          <a:lstStyle/>
          <a:p>
            <a:pPr algn="ctr" eaLnBrk="1" hangingPunct="1"/>
            <a:r>
              <a:rPr lang="fa-IR" b="1" dirty="0" smtClean="0">
                <a:solidFill>
                  <a:srgbClr val="FF0000"/>
                </a:solidFill>
                <a:effectLst>
                  <a:outerShdw blurRad="38100" dist="38100" dir="2700000" algn="tl">
                    <a:srgbClr val="000000">
                      <a:alpha val="43137"/>
                    </a:srgbClr>
                  </a:outerShdw>
                </a:effectLst>
                <a:cs typeface="B Zar" pitchFamily="2" charset="-78"/>
              </a:rPr>
              <a:t>تمرین عملی</a:t>
            </a:r>
            <a:endParaRPr lang="en-US"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75779" name="Rectangle 3"/>
          <p:cNvSpPr>
            <a:spLocks noGrp="1" noChangeArrowheads="1"/>
          </p:cNvSpPr>
          <p:nvPr>
            <p:ph type="body" idx="4294967295"/>
          </p:nvPr>
        </p:nvSpPr>
        <p:spPr>
          <a:xfrm>
            <a:off x="457200" y="2468880"/>
            <a:ext cx="8229600" cy="4389120"/>
          </a:xfrm>
        </p:spPr>
        <p:txBody>
          <a:bodyPr>
            <a:normAutofit/>
          </a:bodyPr>
          <a:lstStyle/>
          <a:p>
            <a:pPr algn="r" rtl="1" eaLnBrk="1" hangingPunct="1"/>
            <a:r>
              <a:rPr lang="fa-IR" sz="3200" b="1" dirty="0" smtClean="0">
                <a:solidFill>
                  <a:srgbClr val="FFFF00"/>
                </a:solidFill>
                <a:effectLst>
                  <a:outerShdw blurRad="38100" dist="38100" dir="2700000" algn="tl">
                    <a:srgbClr val="000000">
                      <a:alpha val="43137"/>
                    </a:srgbClr>
                  </a:outerShdw>
                </a:effectLst>
                <a:cs typeface="B Nazanin" pitchFamily="2" charset="-78"/>
              </a:rPr>
              <a:t>با همکاری گروه موضوعی را بعنوان تحقیق انتخاب و با توجه به اهداف سوالهای یک مصاحبه نیمه ساختار یافته را تنظیم و تدوین نمائید.</a:t>
            </a:r>
            <a:endParaRPr lang="en-US" sz="3200" b="1" dirty="0" smtClean="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solidFill>
                  <a:srgbClr val="FF0000"/>
                </a:solidFill>
                <a:effectLst>
                  <a:outerShdw blurRad="38100" dist="38100" dir="2700000" algn="tl">
                    <a:srgbClr val="000000">
                      <a:alpha val="43137"/>
                    </a:srgbClr>
                  </a:outerShdw>
                </a:effectLst>
                <a:cs typeface="B Zar" pitchFamily="2" charset="-78"/>
              </a:rPr>
              <a:t>معیارهای کیفیت در تحقیق کیفی</a:t>
            </a:r>
            <a:endParaRPr lang="en-US" sz="4800"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362200"/>
            <a:ext cx="8229600" cy="3962400"/>
          </a:xfrm>
        </p:spPr>
        <p:txBody>
          <a:bodyPr/>
          <a:lstStyle/>
          <a:p>
            <a:pPr algn="just" rtl="1">
              <a:buNone/>
            </a:pPr>
            <a:r>
              <a:rPr lang="fa-IR" b="1" dirty="0" smtClean="0">
                <a:solidFill>
                  <a:srgbClr val="FFFF00"/>
                </a:solidFill>
                <a:effectLst>
                  <a:outerShdw blurRad="38100" dist="38100" dir="2700000" algn="tl">
                    <a:srgbClr val="000000">
                      <a:alpha val="43137"/>
                    </a:srgbClr>
                  </a:outerShdw>
                </a:effectLst>
                <a:cs typeface="B Nazanin" pitchFamily="2" charset="-78"/>
              </a:rPr>
              <a:t>یکی از انتقادهایی که غالباً مطرح می شود این است که تفسیر و نتایج تحقیق کیفی تنها زمانی برای خواننده شفاف و قابل فهم می شوند که با نقل قولهای روشنگر از مصاحبه ها یا پروتکل های مشاهده همراه باشد. البته برخی پژوهشگران معتقد هستند که ما معمولاً عبارتهایی را نقل می کنیم که تصور می کنیم صفات روزمره و ویژگی های جهان روزمره تحت مطالعه را نشان می دهند.</a:t>
            </a:r>
            <a:endParaRPr lang="en-US"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ارزیابی تحقیق کیفی</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057400"/>
            <a:ext cx="8229600" cy="4267200"/>
          </a:xfrm>
        </p:spPr>
        <p:txBody>
          <a:bodyPr>
            <a:noAutofit/>
          </a:bodyPr>
          <a:lstStyle/>
          <a:p>
            <a:pPr algn="justLow" rtl="1">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اساساً چهار موضوع مورد بررسی قرارمی گیرند:</a:t>
            </a:r>
          </a:p>
          <a:p>
            <a:pPr marL="514350" indent="-514350" algn="justLow" rtl="1">
              <a:buFont typeface="+mj-lt"/>
              <a:buAutoNum type="alphaUcPeriod"/>
            </a:pPr>
            <a:r>
              <a:rPr lang="fa-IR" sz="2800" b="1" dirty="0" smtClean="0">
                <a:solidFill>
                  <a:srgbClr val="FFFF00"/>
                </a:solidFill>
                <a:effectLst>
                  <a:outerShdw blurRad="38100" dist="38100" dir="2700000" algn="tl">
                    <a:srgbClr val="000000">
                      <a:alpha val="43137"/>
                    </a:srgbClr>
                  </a:outerShdw>
                </a:effectLst>
                <a:cs typeface="B Nazanin" pitchFamily="2" charset="-78"/>
              </a:rPr>
              <a:t>چه معیارهایی باید برای ارزیابی روش و نتایج تحقیق کیفی به شکل مناسب به کار گرفته شوند؟</a:t>
            </a:r>
          </a:p>
          <a:p>
            <a:pPr marL="514350" indent="-514350" algn="justLow" rtl="1">
              <a:buFont typeface="+mj-lt"/>
              <a:buAutoNum type="alphaUcPeriod"/>
            </a:pPr>
            <a:r>
              <a:rPr lang="fa-IR" sz="2800" b="1" dirty="0" smtClean="0">
                <a:solidFill>
                  <a:srgbClr val="FFFF00"/>
                </a:solidFill>
                <a:effectLst>
                  <a:outerShdw blurRad="38100" dist="38100" dir="2700000" algn="tl">
                    <a:srgbClr val="000000">
                      <a:alpha val="43137"/>
                    </a:srgbClr>
                  </a:outerShdw>
                </a:effectLst>
                <a:cs typeface="B Nazanin" pitchFamily="2" charset="-78"/>
              </a:rPr>
              <a:t>هر بار تا چه حد می توان نتایج را تعمیم داد و چگونه می توان تعمیم پذیری داده ها را تضمین کرد؟</a:t>
            </a:r>
          </a:p>
          <a:p>
            <a:pPr marL="514350" indent="-514350" algn="justLow" rtl="1">
              <a:buFont typeface="+mj-lt"/>
              <a:buAutoNum type="alphaUcPeriod"/>
            </a:pPr>
            <a:r>
              <a:rPr lang="fa-IR" sz="2800" b="1" dirty="0" smtClean="0">
                <a:solidFill>
                  <a:srgbClr val="FFFF00"/>
                </a:solidFill>
                <a:effectLst>
                  <a:outerShdw blurRad="38100" dist="38100" dir="2700000" algn="tl">
                    <a:srgbClr val="000000">
                      <a:alpha val="43137"/>
                    </a:srgbClr>
                  </a:outerShdw>
                </a:effectLst>
                <a:cs typeface="B Nazanin" pitchFamily="2" charset="-78"/>
              </a:rPr>
              <a:t>آیا روش دیگری برای پاسخ به پرسش کیفیت در تحقیق کیفی به شکل بهتر وجود دارد؟</a:t>
            </a:r>
          </a:p>
          <a:p>
            <a:pPr marL="514350" indent="-514350" algn="justLow" rtl="1">
              <a:buFont typeface="+mj-lt"/>
              <a:buAutoNum type="alphaUcPeriod"/>
            </a:pPr>
            <a:r>
              <a:rPr lang="fa-IR" sz="2800" b="1" dirty="0" smtClean="0">
                <a:solidFill>
                  <a:srgbClr val="FFFF00"/>
                </a:solidFill>
                <a:effectLst>
                  <a:outerShdw blurRad="38100" dist="38100" dir="2700000" algn="tl">
                    <a:srgbClr val="000000">
                      <a:alpha val="43137"/>
                    </a:srgbClr>
                  </a:outerShdw>
                </a:effectLst>
                <a:cs typeface="B Nazanin" pitchFamily="2" charset="-78"/>
              </a:rPr>
              <a:t>نحوه اجرای تحقیق کیفی و داده های آن را چگونه گزارش می کنید؟  </a:t>
            </a:r>
            <a:endParaRPr lang="en-US" sz="2800" b="1" dirty="0">
              <a:solidFill>
                <a:srgbClr val="FFFF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ctr"/>
            <a:r>
              <a:rPr lang="fa-IR" b="1" dirty="0" smtClean="0">
                <a:solidFill>
                  <a:srgbClr val="FF0000"/>
                </a:solidFill>
                <a:effectLst>
                  <a:outerShdw blurRad="38100" dist="38100" dir="2700000" algn="tl">
                    <a:srgbClr val="000000">
                      <a:alpha val="43137"/>
                    </a:srgbClr>
                  </a:outerShdw>
                </a:effectLst>
                <a:cs typeface="B Zar" pitchFamily="2" charset="-78"/>
              </a:rPr>
              <a:t>پایایی بر اساس رویه تحقیق</a:t>
            </a:r>
            <a:endParaRPr lang="en-US" b="1" dirty="0">
              <a:solidFill>
                <a:srgbClr val="FF000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2133600"/>
            <a:ext cx="8229600" cy="4191000"/>
          </a:xfrm>
        </p:spPr>
        <p:txBody>
          <a:bodyPr>
            <a:normAutofit fontScale="92500"/>
          </a:bodyPr>
          <a:lstStyle/>
          <a:p>
            <a:pPr algn="justLow" rtl="1">
              <a:buNone/>
            </a:pPr>
            <a:r>
              <a:rPr lang="fa-IR" sz="3200" b="1" dirty="0" smtClean="0">
                <a:solidFill>
                  <a:srgbClr val="FFFF00"/>
                </a:solidFill>
                <a:effectLst>
                  <a:outerShdw blurRad="38100" dist="38100" dir="2700000" algn="tl">
                    <a:srgbClr val="000000">
                      <a:alpha val="43137"/>
                    </a:srgbClr>
                  </a:outerShdw>
                </a:effectLst>
                <a:cs typeface="B Nazanin" pitchFamily="2" charset="-78"/>
              </a:rPr>
              <a:t>پایایی به عنوان معیاری جهت ارزیابی تحقیق کیفی از پیش زمینه یک نظریه خاص در خصوص مطالعه موضوع مورد نظر و نحوه استفاده از روش های مختلف کسب می شود. معیار پایایی در قابلیت کنترل، قابلیت اعتماد به داده ها و روش اجرای تحقیق و با توجه به خاص بودن هر یک از روشهای تحقیق کیفی مجدداً فرمول بندی می شوند.  که شامل:</a:t>
            </a:r>
          </a:p>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پایایی داده های حاصل از مشاهده</a:t>
            </a:r>
          </a:p>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پایایی داده های حاصل از مصاحبه</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pPr algn="ctr" rtl="1"/>
            <a:r>
              <a:rPr lang="fa-IR" sz="5400" b="1" dirty="0" smtClean="0">
                <a:solidFill>
                  <a:srgbClr val="FFFF00"/>
                </a:solidFill>
                <a:effectLst>
                  <a:outerShdw blurRad="38100" dist="38100" dir="2700000" algn="tl">
                    <a:srgbClr val="000000">
                      <a:alpha val="43137"/>
                    </a:srgbClr>
                  </a:outerShdw>
                </a:effectLst>
                <a:cs typeface="B Nazanin" pitchFamily="2" charset="-78"/>
              </a:rPr>
              <a:t/>
            </a:r>
            <a:br>
              <a:rPr lang="fa-IR" sz="5400" b="1" dirty="0" smtClean="0">
                <a:solidFill>
                  <a:srgbClr val="FFFF00"/>
                </a:solidFill>
                <a:effectLst>
                  <a:outerShdw blurRad="38100" dist="38100" dir="2700000" algn="tl">
                    <a:srgbClr val="000000">
                      <a:alpha val="43137"/>
                    </a:srgbClr>
                  </a:outerShdw>
                </a:effectLst>
                <a:cs typeface="B Nazanin" pitchFamily="2" charset="-78"/>
              </a:rPr>
            </a:br>
            <a:r>
              <a:rPr lang="fa-IR" sz="4800" b="1" dirty="0" smtClean="0">
                <a:solidFill>
                  <a:srgbClr val="FFFF00"/>
                </a:solidFill>
                <a:effectLst>
                  <a:outerShdw blurRad="38100" dist="38100" dir="2700000" algn="tl">
                    <a:srgbClr val="000000">
                      <a:alpha val="43137"/>
                    </a:srgbClr>
                  </a:outerShdw>
                </a:effectLst>
                <a:cs typeface="B Nazanin" pitchFamily="2" charset="-78"/>
              </a:rPr>
              <a:t> </a:t>
            </a:r>
            <a:r>
              <a:rPr lang="fa-IR" sz="4800" b="1" dirty="0" smtClean="0">
                <a:solidFill>
                  <a:srgbClr val="FF0000"/>
                </a:solidFill>
                <a:effectLst>
                  <a:outerShdw blurRad="38100" dist="38100" dir="2700000" algn="tl">
                    <a:srgbClr val="000000">
                      <a:alpha val="43137"/>
                    </a:srgbClr>
                  </a:outerShdw>
                </a:effectLst>
                <a:cs typeface="B Zar" pitchFamily="2" charset="-78"/>
              </a:rPr>
              <a:t>پایایی داده های حاصل از مشاهده(1)</a:t>
            </a:r>
            <a:endParaRPr lang="en-US" dirty="0">
              <a:solidFill>
                <a:srgbClr val="FF0000"/>
              </a:solidFill>
              <a:cs typeface="B Zar" pitchFamily="2" charset="-78"/>
            </a:endParaRPr>
          </a:p>
        </p:txBody>
      </p:sp>
      <p:sp>
        <p:nvSpPr>
          <p:cNvPr id="3" name="Content Placeholder 2"/>
          <p:cNvSpPr>
            <a:spLocks noGrp="1"/>
          </p:cNvSpPr>
          <p:nvPr>
            <p:ph idx="1"/>
          </p:nvPr>
        </p:nvSpPr>
        <p:spPr>
          <a:xfrm>
            <a:off x="152400" y="2133600"/>
            <a:ext cx="8763000" cy="4191000"/>
          </a:xfrm>
        </p:spPr>
        <p:txBody>
          <a:bodyPr>
            <a:noAutofit/>
          </a:bodyPr>
          <a:lstStyle/>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استفاده از چندین مشاهده گر جهت یکپارچه سازی یادداشت ها </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تفسیرهای خلاصه شده در یک کلمه، جمله، نقل قولی از یک گفت و گو و...</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شرح مفصل تری از برداشت های مربوط به مصاحبه ها و تماسهای میدانی</a:t>
            </a:r>
          </a:p>
          <a:p>
            <a:pPr algn="justLow" rtl="1"/>
            <a:r>
              <a:rPr lang="fa-IR" sz="2800" b="1" dirty="0" smtClean="0">
                <a:solidFill>
                  <a:srgbClr val="FFFF00"/>
                </a:solidFill>
                <a:effectLst>
                  <a:outerShdw blurRad="38100" dist="38100" dir="2700000" algn="tl">
                    <a:srgbClr val="000000">
                      <a:alpha val="43137"/>
                    </a:srgbClr>
                  </a:outerShdw>
                </a:effectLst>
                <a:cs typeface="B Nazanin" pitchFamily="2" charset="-78"/>
              </a:rPr>
              <a:t>یاداشت های روزانه از کار میدانی مثل خاطرات حاوی تجربیات، ایده ها، ترس ها، اشتباهات، پیشرفت ها و مشکلاتی که در حین کار ایجاد شده است.</a:t>
            </a:r>
          </a:p>
          <a:p>
            <a:pPr algn="justLow" rtl="1"/>
            <a:endParaRPr lang="en-US" sz="2800" b="1" dirty="0" smtClean="0">
              <a:solidFill>
                <a:srgbClr val="FFFF00"/>
              </a:solidFill>
              <a:effectLst>
                <a:outerShdw blurRad="38100" dist="38100" dir="2700000" algn="tl">
                  <a:srgbClr val="000000">
                    <a:alpha val="43137"/>
                  </a:srgbClr>
                </a:outerShdw>
              </a:effectLst>
              <a:cs typeface="B Nazanin" pitchFamily="2" charset="-78"/>
            </a:endParaRPr>
          </a:p>
          <a:p>
            <a:endParaRPr lang="en-US" sz="2800"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b="1" dirty="0" smtClean="0">
                <a:solidFill>
                  <a:srgbClr val="FF0000"/>
                </a:solidFill>
                <a:effectLst>
                  <a:outerShdw blurRad="38100" dist="38100" dir="2700000" algn="tl">
                    <a:srgbClr val="000000">
                      <a:alpha val="43137"/>
                    </a:srgbClr>
                  </a:outerShdw>
                </a:effectLst>
                <a:cs typeface="B Zar" pitchFamily="2" charset="-78"/>
              </a:rPr>
              <a:t>پایایی داده های حاصل از مشاهده(2)</a:t>
            </a:r>
            <a:endParaRPr lang="en-US" dirty="0"/>
          </a:p>
        </p:txBody>
      </p:sp>
      <p:sp>
        <p:nvSpPr>
          <p:cNvPr id="3" name="Content Placeholder 2"/>
          <p:cNvSpPr>
            <a:spLocks noGrp="1"/>
          </p:cNvSpPr>
          <p:nvPr>
            <p:ph idx="1"/>
          </p:nvPr>
        </p:nvSpPr>
        <p:spPr>
          <a:xfrm>
            <a:off x="457200" y="2362200"/>
            <a:ext cx="8229600" cy="3962400"/>
          </a:xfrm>
        </p:spPr>
        <p:txBody>
          <a:bodyPr>
            <a:normAutofit lnSpcReduction="10000"/>
          </a:bodyPr>
          <a:lstStyle/>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برخی از یاد داشتها حاوی تحلیل و تفسیرها که بلافاصله پس از تماس میدانی آغاز و تا پایان مطالعه ادامه پیدا می کند.</a:t>
            </a:r>
          </a:p>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استفاده از قراردادهایی برای یادداشت برداری</a:t>
            </a:r>
          </a:p>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آموزش مشاهده گران پیش از ورود به میدان و ارزیابی منظم عمل مشاهده</a:t>
            </a:r>
          </a:p>
          <a:p>
            <a:pPr algn="justLow" rtl="1"/>
            <a:r>
              <a:rPr lang="fa-IR" sz="3200" b="1" dirty="0" smtClean="0">
                <a:solidFill>
                  <a:srgbClr val="FFFF00"/>
                </a:solidFill>
                <a:effectLst>
                  <a:outerShdw blurRad="38100" dist="38100" dir="2700000" algn="tl">
                    <a:srgbClr val="000000">
                      <a:alpha val="43137"/>
                    </a:srgbClr>
                  </a:outerShdw>
                </a:effectLst>
                <a:cs typeface="B Nazanin" pitchFamily="2" charset="-78"/>
              </a:rPr>
              <a:t>تفکیک برداشتهای فرد مشاهده شده از برداشتهای مشاهده گر</a:t>
            </a:r>
          </a:p>
          <a:p>
            <a:endParaRPr lang="en-US" sz="3200"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9244</TotalTime>
  <Words>6464</Words>
  <Application>Microsoft Office PowerPoint</Application>
  <PresentationFormat>On-screen Show (4:3)</PresentationFormat>
  <Paragraphs>518</Paragraphs>
  <Slides>111</Slides>
  <Notes>1</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Flow</vt:lpstr>
      <vt:lpstr> روش شناسی پژوهش کیفی  Qualitative Research </vt:lpstr>
      <vt:lpstr>Introduction and expectations</vt:lpstr>
      <vt:lpstr>نیاز به تحقیق کیفی</vt:lpstr>
      <vt:lpstr>Slide 4</vt:lpstr>
      <vt:lpstr>Slide 5</vt:lpstr>
      <vt:lpstr>Slide 6</vt:lpstr>
      <vt:lpstr>روشهای سنتی(پوزیتیویسم) </vt:lpstr>
      <vt:lpstr>انتقاد به رویکردهای متکی بر روشهای آماری</vt:lpstr>
      <vt:lpstr>دغدغه هاي پژوهشهاي كمي</vt:lpstr>
      <vt:lpstr>دغدغه هاي پژوهشهاي كيفي</vt:lpstr>
      <vt:lpstr>Quantitative Orientation</vt:lpstr>
      <vt:lpstr>Qualitative Orientation</vt:lpstr>
      <vt:lpstr>What is it?</vt:lpstr>
      <vt:lpstr>سایر ویژگی های مشترک</vt:lpstr>
      <vt:lpstr>مقایسه پژوهش های کمّی و کیفی</vt:lpstr>
      <vt:lpstr>Slide 16</vt:lpstr>
      <vt:lpstr>Slide 17</vt:lpstr>
      <vt:lpstr>تقسیم بندی رویکردهای نظری در پژوهش های کیفی</vt:lpstr>
      <vt:lpstr>سنت کنش متقابل نمادی</vt:lpstr>
      <vt:lpstr>مفروضات کنش متقابل نمادی</vt:lpstr>
      <vt:lpstr>پیامد این مفروضات!!!</vt:lpstr>
      <vt:lpstr>روش شناسی مردم نگارانه</vt:lpstr>
      <vt:lpstr>مفروضات روش شناسی مردم نگارانه</vt:lpstr>
      <vt:lpstr>پیامد این مفروضات!!!</vt:lpstr>
      <vt:lpstr>مواضع ساختگرا یا روان کاوانه</vt:lpstr>
      <vt:lpstr>فرضیات کلیدی</vt:lpstr>
      <vt:lpstr>سنتهای پژوهش کیفی</vt:lpstr>
      <vt:lpstr>کار عملی</vt:lpstr>
      <vt:lpstr>Slide 29</vt:lpstr>
      <vt:lpstr>تدوین طرح تحقیق کیفی</vt:lpstr>
      <vt:lpstr>Slide 31</vt:lpstr>
      <vt:lpstr>خطی بودن فرایند تحقیق کمّی</vt:lpstr>
      <vt:lpstr>Slide 33</vt:lpstr>
      <vt:lpstr>Deductive</vt:lpstr>
      <vt:lpstr>Slide 35</vt:lpstr>
      <vt:lpstr>دورانی بودن فرایند تحقیق کیفی</vt:lpstr>
      <vt:lpstr>مقایسه</vt:lpstr>
      <vt:lpstr>The literature review process</vt:lpstr>
      <vt:lpstr>Slide 39</vt:lpstr>
      <vt:lpstr>Inductive Research</vt:lpstr>
      <vt:lpstr>Slide 41</vt:lpstr>
      <vt:lpstr>  Research Design 1</vt:lpstr>
      <vt:lpstr> Research Design 2</vt:lpstr>
      <vt:lpstr>مولفه های طرح تحقیق کیفی</vt:lpstr>
      <vt:lpstr>Research Design 3</vt:lpstr>
      <vt:lpstr>1. Proposal Introduction</vt:lpstr>
      <vt:lpstr>2. Research Question</vt:lpstr>
      <vt:lpstr>سئوالات پژوهش</vt:lpstr>
      <vt:lpstr>Slide 49</vt:lpstr>
      <vt:lpstr>انواع سوال های تحقیق</vt:lpstr>
      <vt:lpstr>3. Scope</vt:lpstr>
      <vt:lpstr>ادبیات تحقیق</vt:lpstr>
      <vt:lpstr>  ادبیات نظری راجع به موضوع تحقیق </vt:lpstr>
      <vt:lpstr>ادبیات تجربی راجع به تحقیقات پیشین در حوزه مطالعاتی شما یا حوزه های مشابه </vt:lpstr>
      <vt:lpstr>4. Procedures</vt:lpstr>
      <vt:lpstr>5- درجه استاندارد و کنترل</vt:lpstr>
      <vt:lpstr>6-اهداف تعمیم</vt:lpstr>
      <vt:lpstr>7. Budget</vt:lpstr>
      <vt:lpstr> 8. Reference Sections</vt:lpstr>
      <vt:lpstr>کار گروهی</vt:lpstr>
      <vt:lpstr>Slide 61</vt:lpstr>
      <vt:lpstr>روشهای نمونه گیری در مطالعات کیفی</vt:lpstr>
      <vt:lpstr>نمونه گیری هدفمند  Purposeful sampling</vt:lpstr>
      <vt:lpstr>1- نمونه گیری هدفمند طبقه ای Stratified Purpose Sampling</vt:lpstr>
      <vt:lpstr>2-نمونه گیری متجانس(همگن) Homogeneous Sampling</vt:lpstr>
      <vt:lpstr>3- نمونه گیری تغییرات بیشینه(ناهمگن)یا با حداکثر نوسان Maximum Variation Sampling</vt:lpstr>
      <vt:lpstr>4-نمونه گیری زنجیره ای Chain Sampling</vt:lpstr>
      <vt:lpstr>5-نمونه گیری ملاک محور Criterion Sampling</vt:lpstr>
      <vt:lpstr> 5-1 نمونه گیری مورد استثنایی یا کرانه ای یا  گزینش عامدانه موارد افراطی یا نا بهنجار  Extreme Sampling</vt:lpstr>
      <vt:lpstr> 5-2 نمونه گیری موارد مطلوب یا بر اساس شدت Intensity  Case Sampling</vt:lpstr>
      <vt:lpstr>6-3 نمونه گیری موارد عادی  یا تیپیک Typical case Sampling</vt:lpstr>
      <vt:lpstr>6-نمونه گیری موارد بحرانی یا حاد Critical Case Sampling</vt:lpstr>
      <vt:lpstr>حجم نمونه در تحقیقات کیفی</vt:lpstr>
      <vt:lpstr>Slide 74</vt:lpstr>
      <vt:lpstr>In-depth interview</vt:lpstr>
      <vt:lpstr>شروط انجام مصاحبه</vt:lpstr>
      <vt:lpstr>Slide 77</vt:lpstr>
      <vt:lpstr>Slide 78</vt:lpstr>
      <vt:lpstr>In-depth interview</vt:lpstr>
      <vt:lpstr>In-depth interview</vt:lpstr>
      <vt:lpstr>Slide 81</vt:lpstr>
      <vt:lpstr>انجام یک مصاحبه موثر </vt:lpstr>
      <vt:lpstr>ده توصیه برای مصاحبه موثر</vt:lpstr>
      <vt:lpstr>مشکلاتی پیرامون مصاحبه</vt:lpstr>
      <vt:lpstr>در حين مصاحبه</vt:lpstr>
      <vt:lpstr>Slide 86</vt:lpstr>
      <vt:lpstr>بعد از مصاحبه</vt:lpstr>
      <vt:lpstr>Steps in In-depth interview</vt:lpstr>
      <vt:lpstr>Plan</vt:lpstr>
      <vt:lpstr>Prepare</vt:lpstr>
      <vt:lpstr>Pilot</vt:lpstr>
      <vt:lpstr>Modify</vt:lpstr>
      <vt:lpstr>Interview</vt:lpstr>
      <vt:lpstr>تمرین عملی</vt:lpstr>
      <vt:lpstr>معیارهای کیفیت در تحقیق کیفی</vt:lpstr>
      <vt:lpstr>ارزیابی تحقیق کیفی</vt:lpstr>
      <vt:lpstr>پایایی بر اساس رویه تحقیق</vt:lpstr>
      <vt:lpstr>  پایایی داده های حاصل از مشاهده(1)</vt:lpstr>
      <vt:lpstr>پایایی داده های حاصل از مشاهده(2)</vt:lpstr>
      <vt:lpstr>  پایایی داده های حاصل از مصاحبه</vt:lpstr>
      <vt:lpstr>اعتبار بر اساس رویه تحقیق</vt:lpstr>
      <vt:lpstr>Slide 102</vt:lpstr>
      <vt:lpstr>باورپذیری ((credibility</vt:lpstr>
      <vt:lpstr>Slide 104</vt:lpstr>
      <vt:lpstr>Triangulation</vt:lpstr>
      <vt:lpstr>Slide 106</vt:lpstr>
      <vt:lpstr>Slide 107</vt:lpstr>
      <vt:lpstr>اطمینان پذیری بر پایه رویه تحقیق </vt:lpstr>
      <vt:lpstr>اطمینان پذیری (dependability)</vt:lpstr>
      <vt:lpstr>Slide 110</vt:lpstr>
      <vt:lpstr>Slide 111</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تدوین طرح تحقیق کیفی</dc:title>
  <dc:creator>Narges</dc:creator>
  <cp:lastModifiedBy>NPSoft</cp:lastModifiedBy>
  <cp:revision>115</cp:revision>
  <dcterms:created xsi:type="dcterms:W3CDTF">2009-06-05T19:28:58Z</dcterms:created>
  <dcterms:modified xsi:type="dcterms:W3CDTF">2013-07-09T21:01:34Z</dcterms:modified>
</cp:coreProperties>
</file>